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63" r:id="rId10"/>
    <p:sldId id="276" r:id="rId11"/>
    <p:sldId id="264" r:id="rId12"/>
    <p:sldId id="277" r:id="rId13"/>
    <p:sldId id="265" r:id="rId14"/>
    <p:sldId id="266" r:id="rId15"/>
    <p:sldId id="267" r:id="rId16"/>
    <p:sldId id="268" r:id="rId17"/>
    <p:sldId id="269" r:id="rId18"/>
    <p:sldId id="278" r:id="rId19"/>
    <p:sldId id="270" r:id="rId20"/>
    <p:sldId id="271" r:id="rId21"/>
    <p:sldId id="272" r:id="rId22"/>
    <p:sldId id="273" r:id="rId23"/>
    <p:sldId id="274" r:id="rId2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12A133-C33A-4567-A0D9-F6C95C311FF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911C028-B55A-4027-86FE-E48A015855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65C5B731-F31E-4026-9EB4-649D75290B15}"/>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7586A624-8C58-4D0E-B710-3D3FAA9C719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B072ECD-9B22-4102-B6FC-D4FD4CE3F940}"/>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77262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6E908-C9D0-4CF2-A545-AE02465EB77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DB48F258-1D66-42E7-B73A-42F138E35C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0A1543A-32C1-4C66-AF4A-5707630A00C5}"/>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53D28687-56BF-482C-A1BA-42A4D3025C8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58A459F-1A45-46A1-A130-C6A8151983D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55157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C0FC01B-0682-4674-AD14-CFDC06E2C33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DD9639E-FC38-4526-ABEE-D111DC2EB16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8E332C9-A05F-472A-86A5-8D9FBA58093D}"/>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174E132C-3472-4F86-8E5F-F4446BE278B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3B42A68-4A83-4B08-A55E-2C90979C0EA3}"/>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6834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A10F4D-9202-46AD-A18D-E01DEEC4206C}"/>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E72E44A-88BB-4BFF-AFEA-891629991FF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796F0C7-A552-40C1-B9F4-A88EC73CF2B2}"/>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CC9E257F-9C96-4089-99BA-8302ACDA9B7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CAF855A-0B2B-4F4C-9FF6-14E3BA140DE8}"/>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411679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0BA9F-EB48-452B-B605-0DA9707694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42C23C2C-034F-4C20-896D-2C21315FC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8560396-F6B1-4B54-91A6-6FDF137A9950}"/>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15EEBD9A-A5EE-4937-BF01-05E9C510CC1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5BB1183-4939-4330-8ACB-F340376127F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7455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5BBB23-F398-4AC1-A7B1-43472057E62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CDAE19E-46CA-4774-B9F9-69A6211FE7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C747B3CF-3314-4815-BA5C-FD33095BB0F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3E09F992-CBCF-4BD5-8968-90DD03519E5D}"/>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6" name="Нижний колонтитул 5">
            <a:extLst>
              <a:ext uri="{FF2B5EF4-FFF2-40B4-BE49-F238E27FC236}">
                <a16:creationId xmlns:a16="http://schemas.microsoft.com/office/drawing/2014/main" id="{9DF4801A-CEB3-4E88-86BD-01C295463FC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98C91D0-89FE-4392-84B7-7447C2C6C3A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75226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4F467-1E36-4543-807D-B087832A0830}"/>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4CF927D0-F910-400A-AC77-2CE661F3C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C7D8484-2624-4B5F-9A27-BCFB019B8DE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452E5907-2CF1-45DD-BE46-17F06099D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2762C35-A561-440F-BBE4-A26E5BC587D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419C8F03-0803-4623-A5A1-B61C04507139}"/>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8" name="Нижний колонтитул 7">
            <a:extLst>
              <a:ext uri="{FF2B5EF4-FFF2-40B4-BE49-F238E27FC236}">
                <a16:creationId xmlns:a16="http://schemas.microsoft.com/office/drawing/2014/main" id="{07294D03-9501-4239-924A-D940D8280873}"/>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E5AF54BA-88E9-49EC-991E-E58CB2088D7A}"/>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221475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A9652-43E2-4052-A1A1-24566B412E47}"/>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E95DB24F-9528-4D57-9FB7-75FD73A740FB}"/>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4" name="Нижний колонтитул 3">
            <a:extLst>
              <a:ext uri="{FF2B5EF4-FFF2-40B4-BE49-F238E27FC236}">
                <a16:creationId xmlns:a16="http://schemas.microsoft.com/office/drawing/2014/main" id="{2A0FA0D3-A62A-4E12-B4AB-423B3A7DC9D6}"/>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7D248F50-47FF-4343-910A-4895079C285B}"/>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54274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8C1EEEA-E814-43C1-978B-BC549BB981AC}"/>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3" name="Нижний колонтитул 2">
            <a:extLst>
              <a:ext uri="{FF2B5EF4-FFF2-40B4-BE49-F238E27FC236}">
                <a16:creationId xmlns:a16="http://schemas.microsoft.com/office/drawing/2014/main" id="{5D035A02-5A2D-4766-93E2-B266478E380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5C523CA-69E4-42EF-A041-DFBE6E45ED66}"/>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55940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51D7A-5415-4B00-8239-619FDB39F7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B5ECAD9E-51AE-4A67-8AFD-AAB351112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9327C68-99BF-413A-9F79-5746B2899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6EC5C5-0C1E-4CFF-AE90-903E77C6DDAC}"/>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6" name="Нижний колонтитул 5">
            <a:extLst>
              <a:ext uri="{FF2B5EF4-FFF2-40B4-BE49-F238E27FC236}">
                <a16:creationId xmlns:a16="http://schemas.microsoft.com/office/drawing/2014/main" id="{A1ED76C3-2E73-41BE-B016-4D0909735BF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74FA1D4-B78B-44DF-8609-72974BEB3A41}"/>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237194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E7B7AE-F149-42EC-A5E8-074BAD3353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E37D241F-4BEF-4E65-97AB-5D0CFC32D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3A7A354A-6B74-4280-BE6A-F3B12048D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680C13-ABA8-4EE8-9D06-7FF6B5BCD822}"/>
              </a:ext>
            </a:extLst>
          </p:cNvPr>
          <p:cNvSpPr>
            <a:spLocks noGrp="1"/>
          </p:cNvSpPr>
          <p:nvPr>
            <p:ph type="dt" sz="half" idx="10"/>
          </p:nvPr>
        </p:nvSpPr>
        <p:spPr/>
        <p:txBody>
          <a:bodyPr/>
          <a:lstStyle/>
          <a:p>
            <a:fld id="{D3D6B90A-675A-4D64-9740-8194CBD06005}" type="datetimeFigureOut">
              <a:rPr lang="ru-KZ" smtClean="0"/>
              <a:t>20.02.2024</a:t>
            </a:fld>
            <a:endParaRPr lang="ru-KZ"/>
          </a:p>
        </p:txBody>
      </p:sp>
      <p:sp>
        <p:nvSpPr>
          <p:cNvPr id="6" name="Нижний колонтитул 5">
            <a:extLst>
              <a:ext uri="{FF2B5EF4-FFF2-40B4-BE49-F238E27FC236}">
                <a16:creationId xmlns:a16="http://schemas.microsoft.com/office/drawing/2014/main" id="{819D0B96-0831-469A-86F8-E0450309945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686CF93-46A4-4185-AE6F-852E39B8D936}"/>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83378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8CA83A-F811-4258-A98A-7F3C85FCE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616AAEB8-BFB9-4771-BBDB-30922F7BA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C63B9C2-183B-480C-9ED4-D86882EDD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6B90A-675A-4D64-9740-8194CBD06005}" type="datetimeFigureOut">
              <a:rPr lang="ru-KZ" smtClean="0"/>
              <a:t>20.02.2024</a:t>
            </a:fld>
            <a:endParaRPr lang="ru-KZ"/>
          </a:p>
        </p:txBody>
      </p:sp>
      <p:sp>
        <p:nvSpPr>
          <p:cNvPr id="5" name="Нижний колонтитул 4">
            <a:extLst>
              <a:ext uri="{FF2B5EF4-FFF2-40B4-BE49-F238E27FC236}">
                <a16:creationId xmlns:a16="http://schemas.microsoft.com/office/drawing/2014/main" id="{B31AA36F-7F6F-4C5F-A3FA-0023A89CD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B95D581B-1A91-4A18-8B60-4B57353CF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1968C-3BE7-4F59-B65C-2B85760A8B9B}" type="slidenum">
              <a:rPr lang="ru-KZ" smtClean="0"/>
              <a:t>‹#›</a:t>
            </a:fld>
            <a:endParaRPr lang="ru-KZ"/>
          </a:p>
        </p:txBody>
      </p:sp>
    </p:spTree>
    <p:extLst>
      <p:ext uri="{BB962C8B-B14F-4D97-AF65-F5344CB8AC3E}">
        <p14:creationId xmlns:p14="http://schemas.microsoft.com/office/powerpoint/2010/main" val="422276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E55A7-551B-43B8-80DC-525AD2568523}"/>
              </a:ext>
            </a:extLst>
          </p:cNvPr>
          <p:cNvSpPr>
            <a:spLocks noGrp="1"/>
          </p:cNvSpPr>
          <p:nvPr>
            <p:ph type="ctrTitle"/>
          </p:nvPr>
        </p:nvSpPr>
        <p:spPr>
          <a:xfrm>
            <a:off x="1090367" y="1819947"/>
            <a:ext cx="9144000" cy="2387600"/>
          </a:xfrm>
        </p:spPr>
        <p:txBody>
          <a:bodyPr/>
          <a:lstStyle/>
          <a:p>
            <a:r>
              <a:rPr lang="en-GB" dirty="0"/>
              <a:t>Lesson </a:t>
            </a:r>
            <a:r>
              <a:rPr lang="ru-RU" dirty="0"/>
              <a:t>№ 2</a:t>
            </a:r>
            <a:br>
              <a:rPr lang="ru-RU" dirty="0"/>
            </a:br>
            <a:r>
              <a:rPr lang="en-GB" dirty="0"/>
              <a:t>Plant tissue </a:t>
            </a:r>
            <a:endParaRPr lang="ru-KZ" dirty="0"/>
          </a:p>
        </p:txBody>
      </p:sp>
    </p:spTree>
    <p:extLst>
      <p:ext uri="{BB962C8B-B14F-4D97-AF65-F5344CB8AC3E}">
        <p14:creationId xmlns:p14="http://schemas.microsoft.com/office/powerpoint/2010/main" val="404715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EF436-A45C-4FC6-BCDF-1D1CA68F8F3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65D7430-AC73-4F2C-A9DE-08072B2946E5}"/>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9C5307C8-D326-4FD9-B8F4-38190D7BFCB5}"/>
              </a:ext>
            </a:extLst>
          </p:cNvPr>
          <p:cNvPicPr>
            <a:picLocks noChangeAspect="1"/>
          </p:cNvPicPr>
          <p:nvPr/>
        </p:nvPicPr>
        <p:blipFill rotWithShape="1">
          <a:blip r:embed="rId2"/>
          <a:srcRect l="19020" t="21443" r="36830" b="25224"/>
          <a:stretch/>
        </p:blipFill>
        <p:spPr>
          <a:xfrm>
            <a:off x="1781666" y="537326"/>
            <a:ext cx="8116478" cy="5515227"/>
          </a:xfrm>
          <a:prstGeom prst="rect">
            <a:avLst/>
          </a:prstGeom>
        </p:spPr>
      </p:pic>
    </p:spTree>
    <p:extLst>
      <p:ext uri="{BB962C8B-B14F-4D97-AF65-F5344CB8AC3E}">
        <p14:creationId xmlns:p14="http://schemas.microsoft.com/office/powerpoint/2010/main" val="9004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A93BF-0C1C-4129-BB43-3C2031560366}"/>
              </a:ext>
            </a:extLst>
          </p:cNvPr>
          <p:cNvSpPr>
            <a:spLocks noGrp="1"/>
          </p:cNvSpPr>
          <p:nvPr>
            <p:ph type="title"/>
          </p:nvPr>
        </p:nvSpPr>
        <p:spPr/>
        <p:txBody>
          <a:bodyPr/>
          <a:lstStyle/>
          <a:p>
            <a:r>
              <a:rPr lang="en-US" b="1" i="0" dirty="0">
                <a:solidFill>
                  <a:srgbClr val="993366"/>
                </a:solidFill>
                <a:effectLst/>
                <a:latin typeface="Roboto"/>
              </a:rPr>
              <a:t>3. Sclerenchyma :</a:t>
            </a:r>
            <a:endParaRPr lang="ru-KZ" dirty="0"/>
          </a:p>
        </p:txBody>
      </p:sp>
      <p:sp>
        <p:nvSpPr>
          <p:cNvPr id="3" name="Объект 2">
            <a:extLst>
              <a:ext uri="{FF2B5EF4-FFF2-40B4-BE49-F238E27FC236}">
                <a16:creationId xmlns:a16="http://schemas.microsoft.com/office/drawing/2014/main" id="{68C544D6-95DC-4109-A2B6-DE30B9CCE085}"/>
              </a:ext>
            </a:extLst>
          </p:cNvPr>
          <p:cNvSpPr>
            <a:spLocks noGrp="1"/>
          </p:cNvSpPr>
          <p:nvPr>
            <p:ph idx="1"/>
          </p:nvPr>
        </p:nvSpPr>
        <p:spPr>
          <a:xfrm>
            <a:off x="7626285" y="1420272"/>
            <a:ext cx="3972612" cy="4351338"/>
          </a:xfrm>
        </p:spPr>
        <p:txBody>
          <a:bodyPr>
            <a:normAutofit lnSpcReduction="10000"/>
          </a:bodyPr>
          <a:lstStyle/>
          <a:p>
            <a:pPr algn="l">
              <a:buFont typeface="Arial" panose="020B0604020202020204" pitchFamily="34" charset="0"/>
              <a:buChar char="•"/>
            </a:pPr>
            <a:r>
              <a:rPr lang="en-US" b="0" i="0" dirty="0">
                <a:solidFill>
                  <a:srgbClr val="222222"/>
                </a:solidFill>
                <a:effectLst/>
                <a:latin typeface="Roboto"/>
              </a:rPr>
              <a:t>They were discovered and coined by </a:t>
            </a:r>
            <a:r>
              <a:rPr lang="en-US" b="1" i="0" dirty="0" err="1">
                <a:solidFill>
                  <a:srgbClr val="222222"/>
                </a:solidFill>
                <a:effectLst/>
                <a:latin typeface="Roboto"/>
              </a:rPr>
              <a:t>Mettenius</a:t>
            </a:r>
            <a:r>
              <a:rPr lang="en-US" b="1" i="0" dirty="0">
                <a:solidFill>
                  <a:srgbClr val="222222"/>
                </a:solidFill>
                <a:effectLst/>
                <a:latin typeface="Roboto"/>
              </a:rPr>
              <a:t> </a:t>
            </a:r>
            <a:r>
              <a:rPr lang="en-US" b="0" i="0" dirty="0">
                <a:solidFill>
                  <a:srgbClr val="222222"/>
                </a:solidFill>
                <a:effectLst/>
                <a:latin typeface="Roboto"/>
              </a:rPr>
              <a:t>(1805).</a:t>
            </a:r>
          </a:p>
          <a:p>
            <a:pPr algn="l">
              <a:buFont typeface="Arial" panose="020B0604020202020204" pitchFamily="34" charset="0"/>
              <a:buChar char="•"/>
            </a:pPr>
            <a:r>
              <a:rPr lang="en-US" b="0" i="0" dirty="0">
                <a:solidFill>
                  <a:srgbClr val="222222"/>
                </a:solidFill>
                <a:effectLst/>
                <a:latin typeface="Roboto"/>
              </a:rPr>
              <a:t>The cells are long, narrow, pointed at ends, thick walled and lignified. They are the dead cells.</a:t>
            </a:r>
          </a:p>
          <a:p>
            <a:pPr algn="l">
              <a:buFont typeface="Arial" panose="020B0604020202020204" pitchFamily="34" charset="0"/>
              <a:buChar char="•"/>
            </a:pPr>
            <a:r>
              <a:rPr lang="en-US" b="0" i="0" dirty="0">
                <a:solidFill>
                  <a:srgbClr val="222222"/>
                </a:solidFill>
                <a:effectLst/>
                <a:latin typeface="Roboto"/>
              </a:rPr>
              <a:t>It impart hardness to plant parts and give mechanical strength.</a:t>
            </a:r>
          </a:p>
          <a:p>
            <a:endParaRPr lang="ru-KZ" dirty="0"/>
          </a:p>
        </p:txBody>
      </p:sp>
      <p:pic>
        <p:nvPicPr>
          <p:cNvPr id="5" name="Рисунок 4">
            <a:extLst>
              <a:ext uri="{FF2B5EF4-FFF2-40B4-BE49-F238E27FC236}">
                <a16:creationId xmlns:a16="http://schemas.microsoft.com/office/drawing/2014/main" id="{6D02C848-D111-4E9F-B11A-BF1062D0AA4E}"/>
              </a:ext>
            </a:extLst>
          </p:cNvPr>
          <p:cNvPicPr>
            <a:picLocks noChangeAspect="1"/>
          </p:cNvPicPr>
          <p:nvPr/>
        </p:nvPicPr>
        <p:blipFill rotWithShape="1">
          <a:blip r:embed="rId2"/>
          <a:srcRect l="13145" t="27766" r="34820" b="20138"/>
          <a:stretch/>
        </p:blipFill>
        <p:spPr>
          <a:xfrm>
            <a:off x="0" y="1690688"/>
            <a:ext cx="7711125" cy="4342520"/>
          </a:xfrm>
          <a:prstGeom prst="rect">
            <a:avLst/>
          </a:prstGeom>
        </p:spPr>
      </p:pic>
    </p:spTree>
    <p:extLst>
      <p:ext uri="{BB962C8B-B14F-4D97-AF65-F5344CB8AC3E}">
        <p14:creationId xmlns:p14="http://schemas.microsoft.com/office/powerpoint/2010/main" val="93736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02704-F0FB-49C4-BDA4-8B22BD0EB38D}"/>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8F6464DE-690D-4541-8C67-378EA52A5DF6}"/>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975922FE-731C-4508-9293-3AAB43FD8F50}"/>
              </a:ext>
            </a:extLst>
          </p:cNvPr>
          <p:cNvPicPr>
            <a:picLocks noChangeAspect="1"/>
          </p:cNvPicPr>
          <p:nvPr/>
        </p:nvPicPr>
        <p:blipFill rotWithShape="1">
          <a:blip r:embed="rId2"/>
          <a:srcRect l="18789" t="23230" r="36288" b="22062"/>
          <a:stretch/>
        </p:blipFill>
        <p:spPr>
          <a:xfrm>
            <a:off x="1659117" y="733204"/>
            <a:ext cx="7946797" cy="5443759"/>
          </a:xfrm>
          <a:prstGeom prst="rect">
            <a:avLst/>
          </a:prstGeom>
        </p:spPr>
      </p:pic>
    </p:spTree>
    <p:extLst>
      <p:ext uri="{BB962C8B-B14F-4D97-AF65-F5344CB8AC3E}">
        <p14:creationId xmlns:p14="http://schemas.microsoft.com/office/powerpoint/2010/main" val="29011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7CA3F-9A64-42AF-8624-8FD802F9EA38}"/>
              </a:ext>
            </a:extLst>
          </p:cNvPr>
          <p:cNvSpPr>
            <a:spLocks noGrp="1"/>
          </p:cNvSpPr>
          <p:nvPr>
            <p:ph type="title"/>
          </p:nvPr>
        </p:nvSpPr>
        <p:spPr/>
        <p:txBody>
          <a:bodyPr/>
          <a:lstStyle/>
          <a:p>
            <a:r>
              <a:rPr lang="en-US" b="1" i="0" dirty="0">
                <a:solidFill>
                  <a:srgbClr val="993366"/>
                </a:solidFill>
                <a:effectLst/>
                <a:latin typeface="Roboto"/>
              </a:rPr>
              <a:t>Complex permanent tissues :</a:t>
            </a:r>
            <a:endParaRPr lang="ru-KZ" dirty="0"/>
          </a:p>
        </p:txBody>
      </p:sp>
      <p:sp>
        <p:nvSpPr>
          <p:cNvPr id="3" name="Объект 2">
            <a:extLst>
              <a:ext uri="{FF2B5EF4-FFF2-40B4-BE49-F238E27FC236}">
                <a16:creationId xmlns:a16="http://schemas.microsoft.com/office/drawing/2014/main" id="{F386F763-76FB-49F8-AC7D-49D6915AFB4A}"/>
              </a:ext>
            </a:extLst>
          </p:cNvPr>
          <p:cNvSpPr>
            <a:spLocks noGrp="1"/>
          </p:cNvSpPr>
          <p:nvPr>
            <p:ph idx="1"/>
          </p:nvPr>
        </p:nvSpPr>
        <p:spPr/>
        <p:txBody>
          <a:bodyPr/>
          <a:lstStyle/>
          <a:p>
            <a:br>
              <a:rPr lang="en-US" dirty="0"/>
            </a:br>
            <a:r>
              <a:rPr lang="en-US" b="0" i="0" dirty="0">
                <a:solidFill>
                  <a:srgbClr val="222222"/>
                </a:solidFill>
                <a:effectLst/>
                <a:latin typeface="Roboto"/>
              </a:rPr>
              <a:t>Complex tissues are of following two types. They are </a:t>
            </a:r>
            <a:r>
              <a:rPr lang="en-US" b="1" i="0" dirty="0">
                <a:solidFill>
                  <a:srgbClr val="222222"/>
                </a:solidFill>
                <a:effectLst/>
                <a:latin typeface="Roboto"/>
              </a:rPr>
              <a:t>Xylem </a:t>
            </a:r>
            <a:r>
              <a:rPr lang="en-US" b="0" i="0" dirty="0">
                <a:solidFill>
                  <a:srgbClr val="222222"/>
                </a:solidFill>
                <a:effectLst/>
                <a:latin typeface="Roboto"/>
              </a:rPr>
              <a:t>and</a:t>
            </a:r>
            <a:r>
              <a:rPr lang="en-US" b="1" i="0" dirty="0">
                <a:solidFill>
                  <a:srgbClr val="222222"/>
                </a:solidFill>
                <a:effectLst/>
                <a:latin typeface="Roboto"/>
              </a:rPr>
              <a:t> Phloem</a:t>
            </a:r>
            <a:endParaRPr lang="ru-KZ" dirty="0"/>
          </a:p>
        </p:txBody>
      </p:sp>
    </p:spTree>
    <p:extLst>
      <p:ext uri="{BB962C8B-B14F-4D97-AF65-F5344CB8AC3E}">
        <p14:creationId xmlns:p14="http://schemas.microsoft.com/office/powerpoint/2010/main" val="65157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507746-A2CD-40E2-BE68-7944A6CBE52A}"/>
              </a:ext>
            </a:extLst>
          </p:cNvPr>
          <p:cNvSpPr>
            <a:spLocks noGrp="1"/>
          </p:cNvSpPr>
          <p:nvPr>
            <p:ph type="title"/>
          </p:nvPr>
        </p:nvSpPr>
        <p:spPr/>
        <p:txBody>
          <a:bodyPr/>
          <a:lstStyle/>
          <a:p>
            <a:r>
              <a:rPr lang="en-US" b="1" i="0" dirty="0">
                <a:solidFill>
                  <a:srgbClr val="993366"/>
                </a:solidFill>
                <a:effectLst/>
                <a:latin typeface="Roboto"/>
              </a:rPr>
              <a:t>Xylem :</a:t>
            </a:r>
            <a:endParaRPr lang="ru-KZ" dirty="0"/>
          </a:p>
        </p:txBody>
      </p:sp>
      <p:sp>
        <p:nvSpPr>
          <p:cNvPr id="3" name="Объект 2">
            <a:extLst>
              <a:ext uri="{FF2B5EF4-FFF2-40B4-BE49-F238E27FC236}">
                <a16:creationId xmlns:a16="http://schemas.microsoft.com/office/drawing/2014/main" id="{7D669FF1-0810-48C2-B69C-C5D228113B56}"/>
              </a:ext>
            </a:extLst>
          </p:cNvPr>
          <p:cNvSpPr>
            <a:spLocks noGrp="1"/>
          </p:cNvSpPr>
          <p:nvPr>
            <p:ph idx="1"/>
          </p:nvPr>
        </p:nvSpPr>
        <p:spPr>
          <a:xfrm>
            <a:off x="131190" y="1690688"/>
            <a:ext cx="7495095" cy="4351338"/>
          </a:xfrm>
        </p:spPr>
        <p:txBody>
          <a:bodyPr/>
          <a:lstStyle/>
          <a:p>
            <a:br>
              <a:rPr lang="en-US" dirty="0"/>
            </a:br>
            <a:r>
              <a:rPr lang="en-US" b="0" i="0" dirty="0">
                <a:solidFill>
                  <a:srgbClr val="222222"/>
                </a:solidFill>
                <a:effectLst/>
                <a:latin typeface="Roboto"/>
              </a:rPr>
              <a:t>Its main function is conduction of water and mineral salts from root to the top of </a:t>
            </a:r>
            <a:r>
              <a:rPr lang="en-US" b="0" i="0" dirty="0" err="1">
                <a:solidFill>
                  <a:srgbClr val="222222"/>
                </a:solidFill>
                <a:effectLst/>
                <a:latin typeface="Roboto"/>
              </a:rPr>
              <a:t>plant.Primary</a:t>
            </a:r>
            <a:r>
              <a:rPr lang="en-US" b="0" i="0" dirty="0">
                <a:solidFill>
                  <a:srgbClr val="222222"/>
                </a:solidFill>
                <a:effectLst/>
                <a:latin typeface="Roboto"/>
              </a:rPr>
              <a:t> xylem elements originate from </a:t>
            </a:r>
            <a:r>
              <a:rPr lang="en-US" b="0" i="0" dirty="0" err="1">
                <a:solidFill>
                  <a:srgbClr val="222222"/>
                </a:solidFill>
                <a:effectLst/>
                <a:latin typeface="Roboto"/>
              </a:rPr>
              <a:t>procambuim</a:t>
            </a:r>
            <a:r>
              <a:rPr lang="en-US" b="0" i="0" dirty="0">
                <a:solidFill>
                  <a:srgbClr val="222222"/>
                </a:solidFill>
                <a:effectLst/>
                <a:latin typeface="Roboto"/>
              </a:rPr>
              <a:t> of apical </a:t>
            </a:r>
            <a:r>
              <a:rPr lang="en-US" b="0" i="0" dirty="0" err="1">
                <a:solidFill>
                  <a:srgbClr val="222222"/>
                </a:solidFill>
                <a:effectLst/>
                <a:latin typeface="Roboto"/>
              </a:rPr>
              <a:t>meristem.Secondary</a:t>
            </a:r>
            <a:r>
              <a:rPr lang="en-US" b="0" i="0" dirty="0">
                <a:solidFill>
                  <a:srgbClr val="222222"/>
                </a:solidFill>
                <a:effectLst/>
                <a:latin typeface="Roboto"/>
              </a:rPr>
              <a:t> xylem elements originate from the vascular cambium of lateral meristem.</a:t>
            </a:r>
            <a:br>
              <a:rPr lang="en-US" dirty="0"/>
            </a:br>
            <a:r>
              <a:rPr lang="en-US" b="0" i="0" dirty="0">
                <a:solidFill>
                  <a:srgbClr val="222222"/>
                </a:solidFill>
                <a:effectLst/>
                <a:latin typeface="Roboto"/>
              </a:rPr>
              <a:t>The xylem elements are of 4 types : xylem </a:t>
            </a:r>
            <a:r>
              <a:rPr lang="en-US" b="0" i="0" dirty="0" err="1">
                <a:solidFill>
                  <a:srgbClr val="222222"/>
                </a:solidFill>
                <a:effectLst/>
                <a:latin typeface="Roboto"/>
              </a:rPr>
              <a:t>tracheids</a:t>
            </a:r>
            <a:r>
              <a:rPr lang="en-US" b="0" i="0" dirty="0">
                <a:solidFill>
                  <a:srgbClr val="222222"/>
                </a:solidFill>
                <a:effectLst/>
                <a:latin typeface="Roboto"/>
              </a:rPr>
              <a:t>, vessels, fibers and parenchyma.</a:t>
            </a:r>
            <a:endParaRPr lang="ru-KZ" dirty="0"/>
          </a:p>
        </p:txBody>
      </p:sp>
      <p:pic>
        <p:nvPicPr>
          <p:cNvPr id="4" name="Рисунок 3">
            <a:extLst>
              <a:ext uri="{FF2B5EF4-FFF2-40B4-BE49-F238E27FC236}">
                <a16:creationId xmlns:a16="http://schemas.microsoft.com/office/drawing/2014/main" id="{DEE87CC8-2726-4F21-9009-96DFDDE06DBE}"/>
              </a:ext>
            </a:extLst>
          </p:cNvPr>
          <p:cNvPicPr>
            <a:picLocks noChangeAspect="1"/>
          </p:cNvPicPr>
          <p:nvPr/>
        </p:nvPicPr>
        <p:blipFill rotWithShape="1">
          <a:blip r:embed="rId2"/>
          <a:srcRect l="27062" t="22406" r="43093" b="22199"/>
          <a:stretch/>
        </p:blipFill>
        <p:spPr>
          <a:xfrm>
            <a:off x="7786540" y="1690688"/>
            <a:ext cx="3638748" cy="3799003"/>
          </a:xfrm>
          <a:prstGeom prst="rect">
            <a:avLst/>
          </a:prstGeom>
        </p:spPr>
      </p:pic>
    </p:spTree>
    <p:extLst>
      <p:ext uri="{BB962C8B-B14F-4D97-AF65-F5344CB8AC3E}">
        <p14:creationId xmlns:p14="http://schemas.microsoft.com/office/powerpoint/2010/main" val="49350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3819FB0-6447-44E3-95CB-4DBF2C3B7716}"/>
              </a:ext>
            </a:extLst>
          </p:cNvPr>
          <p:cNvSpPr>
            <a:spLocks noGrp="1"/>
          </p:cNvSpPr>
          <p:nvPr>
            <p:ph idx="1"/>
          </p:nvPr>
        </p:nvSpPr>
        <p:spPr>
          <a:xfrm>
            <a:off x="838200" y="1080907"/>
            <a:ext cx="10515600" cy="4351338"/>
          </a:xfrm>
        </p:spPr>
        <p:txBody>
          <a:bodyPr>
            <a:normAutofit fontScale="77500" lnSpcReduction="20000"/>
          </a:bodyPr>
          <a:lstStyle/>
          <a:p>
            <a:pPr algn="l">
              <a:buFont typeface="+mj-lt"/>
              <a:buAutoNum type="arabicPeriod"/>
            </a:pPr>
            <a:r>
              <a:rPr lang="en-US" b="1" i="0" dirty="0">
                <a:solidFill>
                  <a:srgbClr val="993366"/>
                </a:solidFill>
                <a:effectLst/>
                <a:latin typeface="Roboto"/>
              </a:rPr>
              <a:t>Xylem </a:t>
            </a:r>
            <a:r>
              <a:rPr lang="en-US" b="1" i="0" dirty="0" err="1">
                <a:solidFill>
                  <a:srgbClr val="993366"/>
                </a:solidFill>
                <a:effectLst/>
                <a:latin typeface="Roboto"/>
              </a:rPr>
              <a:t>Tracheids</a:t>
            </a:r>
            <a:r>
              <a:rPr lang="en-US" b="1" i="0" dirty="0">
                <a:solidFill>
                  <a:srgbClr val="993366"/>
                </a:solidFill>
                <a:effectLst/>
                <a:latin typeface="Roboto"/>
              </a:rPr>
              <a:t>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These are lignified and dead cells with bordered pits.</a:t>
            </a:r>
          </a:p>
          <a:p>
            <a:pPr marL="742950" lvl="1" indent="-285750" algn="l">
              <a:buFont typeface="+mj-lt"/>
              <a:buAutoNum type="arabicPeriod"/>
            </a:pPr>
            <a:r>
              <a:rPr lang="en-US" b="0" i="0" dirty="0">
                <a:solidFill>
                  <a:srgbClr val="222222"/>
                </a:solidFill>
                <a:effectLst/>
                <a:latin typeface="Roboto"/>
              </a:rPr>
              <a:t>They help in conduction of water in pteridophytes and gymnosperms and provide mechanical support plants.</a:t>
            </a:r>
          </a:p>
          <a:p>
            <a:pPr algn="l">
              <a:buFont typeface="+mj-lt"/>
              <a:buAutoNum type="arabicPeriod"/>
            </a:pPr>
            <a:r>
              <a:rPr lang="en-US" b="1" i="0" dirty="0">
                <a:solidFill>
                  <a:srgbClr val="993366"/>
                </a:solidFill>
                <a:effectLst/>
                <a:latin typeface="Roboto"/>
              </a:rPr>
              <a:t>Xylem Vessels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 cells are long and tubular with lignified cell wall.</a:t>
            </a:r>
          </a:p>
          <a:p>
            <a:pPr marL="742950" lvl="1" indent="-285750" algn="l">
              <a:buFont typeface="+mj-lt"/>
              <a:buAutoNum type="arabicPeriod"/>
            </a:pPr>
            <a:r>
              <a:rPr lang="en-US" b="0" i="0" dirty="0">
                <a:solidFill>
                  <a:srgbClr val="222222"/>
                </a:solidFill>
                <a:effectLst/>
                <a:latin typeface="Roboto"/>
              </a:rPr>
              <a:t>The cross wall (end wall) at both the ends dissolves and form a pipe like channel.</a:t>
            </a:r>
          </a:p>
          <a:p>
            <a:pPr marL="742950" lvl="1" indent="-285750" algn="l">
              <a:buFont typeface="+mj-lt"/>
              <a:buAutoNum type="arabicPeriod"/>
            </a:pPr>
            <a:r>
              <a:rPr lang="en-US" b="0" i="0" dirty="0">
                <a:solidFill>
                  <a:srgbClr val="222222"/>
                </a:solidFill>
                <a:effectLst/>
                <a:latin typeface="Roboto"/>
              </a:rPr>
              <a:t>They help in ascent of sap in angiosperms.</a:t>
            </a:r>
            <a:r>
              <a:rPr lang="en-US" b="1" i="0" dirty="0">
                <a:solidFill>
                  <a:srgbClr val="222222"/>
                </a:solidFill>
                <a:effectLst/>
                <a:latin typeface="Roboto"/>
              </a:rPr>
              <a:t>    </a:t>
            </a:r>
            <a:endParaRPr lang="en-US" b="0" i="0" dirty="0">
              <a:solidFill>
                <a:srgbClr val="222222"/>
              </a:solidFill>
              <a:effectLst/>
              <a:latin typeface="Roboto"/>
            </a:endParaRPr>
          </a:p>
          <a:p>
            <a:pPr algn="l">
              <a:buFont typeface="+mj-lt"/>
              <a:buAutoNum type="arabicPeriod"/>
            </a:pPr>
            <a:r>
              <a:rPr lang="en-US" b="1" i="0" dirty="0">
                <a:solidFill>
                  <a:srgbClr val="993366"/>
                </a:solidFill>
                <a:effectLst/>
                <a:latin typeface="Roboto"/>
              </a:rPr>
              <a:t>Xylem Fibers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Long and narrow </a:t>
            </a:r>
            <a:r>
              <a:rPr lang="en-US" b="0" i="0" dirty="0" err="1">
                <a:solidFill>
                  <a:srgbClr val="222222"/>
                </a:solidFill>
                <a:effectLst/>
                <a:latin typeface="Roboto"/>
              </a:rPr>
              <a:t>sclerenchymatous</a:t>
            </a:r>
            <a:r>
              <a:rPr lang="en-US" b="0" i="0" dirty="0">
                <a:solidFill>
                  <a:srgbClr val="222222"/>
                </a:solidFill>
                <a:effectLst/>
                <a:latin typeface="Roboto"/>
              </a:rPr>
              <a:t> fibers with tapering end. The wall is heavily lignified leaving a very narrow Lumen.</a:t>
            </a:r>
          </a:p>
          <a:p>
            <a:pPr marL="742950" lvl="1" indent="-285750" algn="l">
              <a:buFont typeface="+mj-lt"/>
              <a:buAutoNum type="arabicPeriod"/>
            </a:pPr>
            <a:r>
              <a:rPr lang="en-US" b="0" i="0" dirty="0">
                <a:solidFill>
                  <a:srgbClr val="222222"/>
                </a:solidFill>
                <a:effectLst/>
                <a:latin typeface="Roboto"/>
              </a:rPr>
              <a:t>It provides tensile strength and mechanical strength.</a:t>
            </a:r>
          </a:p>
          <a:p>
            <a:pPr algn="l">
              <a:buFont typeface="+mj-lt"/>
              <a:buAutoNum type="arabicPeriod"/>
            </a:pPr>
            <a:r>
              <a:rPr lang="en-US" b="1" i="0" dirty="0">
                <a:solidFill>
                  <a:srgbClr val="993366"/>
                </a:solidFill>
                <a:effectLst/>
                <a:latin typeface="Roboto"/>
              </a:rPr>
              <a:t>Xylem Parenchyma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They are thin walled living cells present in both primary and secondary xylem.</a:t>
            </a:r>
            <a:br>
              <a:rPr lang="en-US" b="0" i="0" dirty="0">
                <a:solidFill>
                  <a:srgbClr val="222222"/>
                </a:solidFill>
                <a:effectLst/>
                <a:latin typeface="Roboto"/>
              </a:rPr>
            </a:br>
            <a:r>
              <a:rPr lang="en-US" b="0" i="0" dirty="0">
                <a:solidFill>
                  <a:srgbClr val="222222"/>
                </a:solidFill>
                <a:effectLst/>
                <a:latin typeface="Roboto"/>
              </a:rPr>
              <a:t>They store food materials.</a:t>
            </a:r>
          </a:p>
          <a:p>
            <a:endParaRPr lang="ru-KZ" dirty="0"/>
          </a:p>
        </p:txBody>
      </p:sp>
    </p:spTree>
    <p:extLst>
      <p:ext uri="{BB962C8B-B14F-4D97-AF65-F5344CB8AC3E}">
        <p14:creationId xmlns:p14="http://schemas.microsoft.com/office/powerpoint/2010/main" val="323007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BF3633-B722-4190-9818-6901B25FA685}"/>
              </a:ext>
            </a:extLst>
          </p:cNvPr>
          <p:cNvSpPr>
            <a:spLocks noGrp="1"/>
          </p:cNvSpPr>
          <p:nvPr>
            <p:ph type="title"/>
          </p:nvPr>
        </p:nvSpPr>
        <p:spPr/>
        <p:txBody>
          <a:bodyPr/>
          <a:lstStyle/>
          <a:p>
            <a:r>
              <a:rPr lang="en-US" b="1" i="0" dirty="0">
                <a:solidFill>
                  <a:srgbClr val="993366"/>
                </a:solidFill>
                <a:effectLst/>
                <a:latin typeface="Roboto"/>
              </a:rPr>
              <a:t>Phloem :</a:t>
            </a:r>
            <a:endParaRPr lang="ru-KZ" dirty="0"/>
          </a:p>
        </p:txBody>
      </p:sp>
      <p:sp>
        <p:nvSpPr>
          <p:cNvPr id="3" name="Объект 2">
            <a:extLst>
              <a:ext uri="{FF2B5EF4-FFF2-40B4-BE49-F238E27FC236}">
                <a16:creationId xmlns:a16="http://schemas.microsoft.com/office/drawing/2014/main" id="{74E126EE-9080-456D-AC35-B21D3A150CA2}"/>
              </a:ext>
            </a:extLst>
          </p:cNvPr>
          <p:cNvSpPr>
            <a:spLocks noGrp="1"/>
          </p:cNvSpPr>
          <p:nvPr>
            <p:ph idx="1"/>
          </p:nvPr>
        </p:nvSpPr>
        <p:spPr>
          <a:xfrm>
            <a:off x="838200" y="1825625"/>
            <a:ext cx="5779416" cy="4351338"/>
          </a:xfrm>
        </p:spPr>
        <p:txBody>
          <a:bodyPr/>
          <a:lstStyle/>
          <a:p>
            <a:br>
              <a:rPr lang="en-US" dirty="0"/>
            </a:br>
            <a:r>
              <a:rPr lang="en-US" b="0" i="0" dirty="0">
                <a:solidFill>
                  <a:srgbClr val="222222"/>
                </a:solidFill>
                <a:effectLst/>
                <a:latin typeface="Roboto"/>
              </a:rPr>
              <a:t>The dead matter in them is known as bast.</a:t>
            </a:r>
            <a:r>
              <a:rPr lang="ru-RU" b="0" i="0" dirty="0">
                <a:solidFill>
                  <a:srgbClr val="222222"/>
                </a:solidFill>
                <a:effectLst/>
                <a:latin typeface="Roboto"/>
              </a:rPr>
              <a:t> </a:t>
            </a:r>
            <a:r>
              <a:rPr lang="en-US" b="0" i="0" dirty="0">
                <a:solidFill>
                  <a:srgbClr val="222222"/>
                </a:solidFill>
                <a:effectLst/>
                <a:latin typeface="Roboto"/>
              </a:rPr>
              <a:t>Its main function is conduction of food material from leaves to other plant parts.</a:t>
            </a:r>
            <a:br>
              <a:rPr lang="en-US" dirty="0"/>
            </a:br>
            <a:r>
              <a:rPr lang="en-US" b="0" i="0" dirty="0">
                <a:solidFill>
                  <a:srgbClr val="222222"/>
                </a:solidFill>
                <a:effectLst/>
                <a:latin typeface="Roboto"/>
              </a:rPr>
              <a:t>The phloem elements are of four type : Sieve tubes, Companion cells, </a:t>
            </a:r>
            <a:r>
              <a:rPr lang="en-US" b="0" i="0" dirty="0" err="1">
                <a:solidFill>
                  <a:srgbClr val="222222"/>
                </a:solidFill>
                <a:effectLst/>
                <a:latin typeface="Roboto"/>
              </a:rPr>
              <a:t>Fibres</a:t>
            </a:r>
            <a:r>
              <a:rPr lang="en-US" b="0" i="0" dirty="0">
                <a:solidFill>
                  <a:srgbClr val="222222"/>
                </a:solidFill>
                <a:effectLst/>
                <a:latin typeface="Roboto"/>
              </a:rPr>
              <a:t> and </a:t>
            </a:r>
            <a:r>
              <a:rPr lang="en-US" b="0" i="0" dirty="0" err="1">
                <a:solidFill>
                  <a:srgbClr val="222222"/>
                </a:solidFill>
                <a:effectLst/>
                <a:latin typeface="Roboto"/>
              </a:rPr>
              <a:t>paranchyma</a:t>
            </a:r>
            <a:r>
              <a:rPr lang="en-US" b="0" i="0" dirty="0">
                <a:solidFill>
                  <a:srgbClr val="222222"/>
                </a:solidFill>
                <a:effectLst/>
                <a:latin typeface="Roboto"/>
              </a:rPr>
              <a:t>.</a:t>
            </a:r>
            <a:endParaRPr lang="ru-KZ" dirty="0"/>
          </a:p>
        </p:txBody>
      </p:sp>
      <p:pic>
        <p:nvPicPr>
          <p:cNvPr id="5" name="Рисунок 4">
            <a:extLst>
              <a:ext uri="{FF2B5EF4-FFF2-40B4-BE49-F238E27FC236}">
                <a16:creationId xmlns:a16="http://schemas.microsoft.com/office/drawing/2014/main" id="{039CECB1-33B9-409A-8E69-B7775480FD12}"/>
              </a:ext>
            </a:extLst>
          </p:cNvPr>
          <p:cNvPicPr>
            <a:picLocks noChangeAspect="1"/>
          </p:cNvPicPr>
          <p:nvPr/>
        </p:nvPicPr>
        <p:blipFill rotWithShape="1">
          <a:blip r:embed="rId2"/>
          <a:srcRect l="26830" t="15623" r="41160" b="20928"/>
          <a:stretch/>
        </p:blipFill>
        <p:spPr>
          <a:xfrm>
            <a:off x="6900420" y="1144489"/>
            <a:ext cx="3902697" cy="4351338"/>
          </a:xfrm>
          <a:prstGeom prst="rect">
            <a:avLst/>
          </a:prstGeom>
        </p:spPr>
      </p:pic>
    </p:spTree>
    <p:extLst>
      <p:ext uri="{BB962C8B-B14F-4D97-AF65-F5344CB8AC3E}">
        <p14:creationId xmlns:p14="http://schemas.microsoft.com/office/powerpoint/2010/main" val="12468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37B6274-32CE-41EB-BB41-7053E0F7D917}"/>
              </a:ext>
            </a:extLst>
          </p:cNvPr>
          <p:cNvSpPr>
            <a:spLocks noGrp="1"/>
          </p:cNvSpPr>
          <p:nvPr>
            <p:ph idx="1"/>
          </p:nvPr>
        </p:nvSpPr>
        <p:spPr>
          <a:xfrm>
            <a:off x="838200" y="659876"/>
            <a:ext cx="10515600" cy="5517087"/>
          </a:xfrm>
        </p:spPr>
        <p:txBody>
          <a:bodyPr>
            <a:normAutofit fontScale="85000" lnSpcReduction="20000"/>
          </a:bodyPr>
          <a:lstStyle/>
          <a:p>
            <a:pPr algn="l">
              <a:buFont typeface="+mj-lt"/>
              <a:buAutoNum type="arabicPeriod"/>
            </a:pPr>
            <a:r>
              <a:rPr lang="en-US" b="1" i="0" dirty="0">
                <a:solidFill>
                  <a:srgbClr val="993366"/>
                </a:solidFill>
                <a:effectLst/>
                <a:latin typeface="Roboto"/>
              </a:rPr>
              <a:t>Sieve Tubes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These are living but lack nucleus at maturity.</a:t>
            </a:r>
          </a:p>
          <a:p>
            <a:pPr marL="742950" lvl="1" indent="-285750" algn="l">
              <a:buFont typeface="+mj-lt"/>
              <a:buAutoNum type="arabicPeriod"/>
            </a:pPr>
            <a:r>
              <a:rPr lang="en-US" b="0" i="0" dirty="0">
                <a:solidFill>
                  <a:srgbClr val="222222"/>
                </a:solidFill>
                <a:effectLst/>
                <a:latin typeface="Roboto"/>
              </a:rPr>
              <a:t>Cell wall is thin and made up of cellulose.</a:t>
            </a:r>
          </a:p>
          <a:p>
            <a:pPr marL="742950" lvl="1" indent="-285750" algn="l">
              <a:buFont typeface="+mj-lt"/>
              <a:buAutoNum type="arabicPeriod"/>
            </a:pPr>
            <a:r>
              <a:rPr lang="en-US" b="0" i="0" dirty="0">
                <a:solidFill>
                  <a:srgbClr val="222222"/>
                </a:solidFill>
                <a:effectLst/>
                <a:latin typeface="Roboto"/>
              </a:rPr>
              <a:t>The transverse walls of sieve tube form sieve plate.</a:t>
            </a:r>
          </a:p>
          <a:p>
            <a:pPr marL="742950" lvl="1" indent="-285750" algn="l">
              <a:buFont typeface="+mj-lt"/>
              <a:buAutoNum type="arabicPeriod"/>
            </a:pPr>
            <a:r>
              <a:rPr lang="en-US" b="0" i="0" dirty="0">
                <a:solidFill>
                  <a:srgbClr val="222222"/>
                </a:solidFill>
                <a:effectLst/>
                <a:latin typeface="Roboto"/>
              </a:rPr>
              <a:t>They help in conduction of food material.</a:t>
            </a:r>
          </a:p>
          <a:p>
            <a:pPr algn="l">
              <a:buFont typeface="+mj-lt"/>
              <a:buAutoNum type="arabicPeriod"/>
            </a:pPr>
            <a:r>
              <a:rPr lang="en-US" b="1" i="0" dirty="0">
                <a:solidFill>
                  <a:srgbClr val="993366"/>
                </a:solidFill>
                <a:effectLst/>
                <a:latin typeface="Roboto"/>
              </a:rPr>
              <a:t>Companion Cells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 cells are living, thin walled, narrow and found attached to the lateral side of sieve element.</a:t>
            </a:r>
          </a:p>
          <a:p>
            <a:pPr marL="742950" lvl="1" indent="-285750" algn="l">
              <a:buFont typeface="+mj-lt"/>
              <a:buAutoNum type="arabicPeriod"/>
            </a:pPr>
            <a:r>
              <a:rPr lang="en-US" b="0" i="0" dirty="0">
                <a:solidFill>
                  <a:srgbClr val="222222"/>
                </a:solidFill>
                <a:effectLst/>
                <a:latin typeface="Roboto"/>
              </a:rPr>
              <a:t>They are absent in pteridophytes and gymnosperms.</a:t>
            </a:r>
          </a:p>
          <a:p>
            <a:pPr marL="742950" lvl="1" indent="-285750" algn="l">
              <a:buFont typeface="+mj-lt"/>
              <a:buAutoNum type="arabicPeriod"/>
            </a:pPr>
            <a:r>
              <a:rPr lang="en-US" b="0" i="0" dirty="0">
                <a:solidFill>
                  <a:srgbClr val="222222"/>
                </a:solidFill>
                <a:effectLst/>
                <a:latin typeface="Roboto"/>
              </a:rPr>
              <a:t>They support the sieve tube in transport of food.</a:t>
            </a:r>
          </a:p>
          <a:p>
            <a:pPr marL="742950" lvl="1" indent="-285750" algn="l">
              <a:buFont typeface="+mj-lt"/>
              <a:buAutoNum type="arabicPeriod"/>
            </a:pPr>
            <a:r>
              <a:rPr lang="en-US" b="0" i="0" dirty="0">
                <a:solidFill>
                  <a:srgbClr val="222222"/>
                </a:solidFill>
                <a:effectLst/>
                <a:latin typeface="Roboto"/>
              </a:rPr>
              <a:t>These are living and thin walled cells.</a:t>
            </a:r>
          </a:p>
          <a:p>
            <a:pPr marL="742950" lvl="1" indent="-285750" algn="l">
              <a:buFont typeface="+mj-lt"/>
              <a:buAutoNum type="arabicPeriod"/>
            </a:pPr>
            <a:r>
              <a:rPr lang="en-US" b="0" i="0" dirty="0">
                <a:solidFill>
                  <a:srgbClr val="222222"/>
                </a:solidFill>
                <a:effectLst/>
                <a:latin typeface="Roboto"/>
              </a:rPr>
              <a:t>They are absent all monocots and some dicots.</a:t>
            </a:r>
          </a:p>
          <a:p>
            <a:pPr algn="l">
              <a:buFont typeface="+mj-lt"/>
              <a:buAutoNum type="arabicPeriod"/>
            </a:pPr>
            <a:r>
              <a:rPr lang="en-US" b="1" i="0" dirty="0">
                <a:solidFill>
                  <a:srgbClr val="993366"/>
                </a:solidFill>
                <a:effectLst/>
                <a:latin typeface="Roboto"/>
              </a:rPr>
              <a:t>Phloem Fibers (bast fibers)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These are </a:t>
            </a:r>
            <a:r>
              <a:rPr lang="en-US" b="0" i="0" dirty="0" err="1">
                <a:solidFill>
                  <a:srgbClr val="222222"/>
                </a:solidFill>
                <a:effectLst/>
                <a:latin typeface="Roboto"/>
              </a:rPr>
              <a:t>sclerenchymatous</a:t>
            </a:r>
            <a:r>
              <a:rPr lang="en-US" b="0" i="0" dirty="0">
                <a:solidFill>
                  <a:srgbClr val="222222"/>
                </a:solidFill>
                <a:effectLst/>
                <a:latin typeface="Roboto"/>
              </a:rPr>
              <a:t> fibers having thick wall and narrow </a:t>
            </a:r>
            <a:r>
              <a:rPr lang="en-US" b="0" i="0" dirty="0" err="1">
                <a:solidFill>
                  <a:srgbClr val="222222"/>
                </a:solidFill>
                <a:effectLst/>
                <a:latin typeface="Roboto"/>
              </a:rPr>
              <a:t>Luman</a:t>
            </a:r>
            <a:r>
              <a:rPr lang="en-US" b="0" i="0" dirty="0">
                <a:solidFill>
                  <a:srgbClr val="222222"/>
                </a:solidFill>
                <a:effectLst/>
                <a:latin typeface="Roboto"/>
              </a:rPr>
              <a:t>.</a:t>
            </a:r>
          </a:p>
          <a:p>
            <a:pPr marL="742950" lvl="1" indent="-285750" algn="l">
              <a:buFont typeface="+mj-lt"/>
              <a:buAutoNum type="arabicPeriod"/>
            </a:pPr>
            <a:r>
              <a:rPr lang="en-US" b="0" i="0" dirty="0">
                <a:solidFill>
                  <a:srgbClr val="222222"/>
                </a:solidFill>
                <a:effectLst/>
                <a:latin typeface="Roboto"/>
              </a:rPr>
              <a:t>They provide mechanical support to the plant.</a:t>
            </a:r>
          </a:p>
          <a:p>
            <a:pPr algn="l">
              <a:buFont typeface="+mj-lt"/>
              <a:buAutoNum type="arabicPeriod"/>
            </a:pPr>
            <a:r>
              <a:rPr lang="en-US" b="1" i="0" dirty="0">
                <a:solidFill>
                  <a:srgbClr val="993366"/>
                </a:solidFill>
                <a:effectLst/>
                <a:latin typeface="Roboto"/>
              </a:rPr>
              <a:t>Phloem Parenchyma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 chief function of parenchyma is to store food material and other substances like mucilage, </a:t>
            </a:r>
            <a:r>
              <a:rPr lang="en-US" b="0" i="0" dirty="0" err="1">
                <a:solidFill>
                  <a:srgbClr val="222222"/>
                </a:solidFill>
                <a:effectLst/>
                <a:latin typeface="Roboto"/>
              </a:rPr>
              <a:t>tanins</a:t>
            </a:r>
            <a:r>
              <a:rPr lang="en-US" b="0" i="0" dirty="0">
                <a:solidFill>
                  <a:srgbClr val="222222"/>
                </a:solidFill>
                <a:effectLst/>
                <a:latin typeface="Roboto"/>
              </a:rPr>
              <a:t> and resins.</a:t>
            </a:r>
          </a:p>
          <a:p>
            <a:endParaRPr lang="ru-KZ" dirty="0"/>
          </a:p>
        </p:txBody>
      </p:sp>
    </p:spTree>
    <p:extLst>
      <p:ext uri="{BB962C8B-B14F-4D97-AF65-F5344CB8AC3E}">
        <p14:creationId xmlns:p14="http://schemas.microsoft.com/office/powerpoint/2010/main" val="1125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99BC3-A020-4AE4-9159-69AA48BFAB8A}"/>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856F7AA9-4CD3-489A-B77C-CDB164B1EAF2}"/>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0B50F39A-EAFC-47FA-BE49-850BE314BCC5}"/>
              </a:ext>
            </a:extLst>
          </p:cNvPr>
          <p:cNvPicPr>
            <a:picLocks noChangeAspect="1"/>
          </p:cNvPicPr>
          <p:nvPr/>
        </p:nvPicPr>
        <p:blipFill rotWithShape="1">
          <a:blip r:embed="rId2"/>
          <a:srcRect l="19330" t="21993" r="36675" b="34295"/>
          <a:stretch/>
        </p:blipFill>
        <p:spPr>
          <a:xfrm>
            <a:off x="1541786" y="763571"/>
            <a:ext cx="9108428" cy="5090474"/>
          </a:xfrm>
          <a:prstGeom prst="rect">
            <a:avLst/>
          </a:prstGeom>
        </p:spPr>
      </p:pic>
    </p:spTree>
    <p:extLst>
      <p:ext uri="{BB962C8B-B14F-4D97-AF65-F5344CB8AC3E}">
        <p14:creationId xmlns:p14="http://schemas.microsoft.com/office/powerpoint/2010/main" val="321152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699DC-C3FB-47F3-A5CF-7B1FB548D102}"/>
              </a:ext>
            </a:extLst>
          </p:cNvPr>
          <p:cNvSpPr>
            <a:spLocks noGrp="1"/>
          </p:cNvSpPr>
          <p:nvPr>
            <p:ph type="title"/>
          </p:nvPr>
        </p:nvSpPr>
        <p:spPr/>
        <p:txBody>
          <a:bodyPr/>
          <a:lstStyle/>
          <a:p>
            <a:r>
              <a:rPr lang="en-US" b="1" i="0" dirty="0">
                <a:solidFill>
                  <a:srgbClr val="993366"/>
                </a:solidFill>
                <a:effectLst/>
                <a:latin typeface="Roboto"/>
              </a:rPr>
              <a:t>Protective Tissue :</a:t>
            </a:r>
            <a:endParaRPr lang="ru-KZ" dirty="0"/>
          </a:p>
        </p:txBody>
      </p:sp>
      <p:sp>
        <p:nvSpPr>
          <p:cNvPr id="3" name="Объект 2">
            <a:extLst>
              <a:ext uri="{FF2B5EF4-FFF2-40B4-BE49-F238E27FC236}">
                <a16:creationId xmlns:a16="http://schemas.microsoft.com/office/drawing/2014/main" id="{27EEAA9D-61F9-4524-9929-2A36CF1B5D63}"/>
              </a:ext>
            </a:extLst>
          </p:cNvPr>
          <p:cNvSpPr>
            <a:spLocks noGrp="1"/>
          </p:cNvSpPr>
          <p:nvPr>
            <p:ph idx="1"/>
          </p:nvPr>
        </p:nvSpPr>
        <p:spPr/>
        <p:txBody>
          <a:bodyPr/>
          <a:lstStyle/>
          <a:p>
            <a:br>
              <a:rPr lang="en-US" dirty="0"/>
            </a:br>
            <a:r>
              <a:rPr lang="en-US" b="0" i="0" dirty="0">
                <a:solidFill>
                  <a:srgbClr val="222222"/>
                </a:solidFill>
                <a:effectLst/>
                <a:latin typeface="Roboto"/>
              </a:rPr>
              <a:t>It includes epidermis and cork.</a:t>
            </a:r>
            <a:endParaRPr lang="ru-KZ" dirty="0"/>
          </a:p>
        </p:txBody>
      </p:sp>
    </p:spTree>
    <p:extLst>
      <p:ext uri="{BB962C8B-B14F-4D97-AF65-F5344CB8AC3E}">
        <p14:creationId xmlns:p14="http://schemas.microsoft.com/office/powerpoint/2010/main" val="169191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C2D36-D5C4-4219-8470-50405E2D7F4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CACBD09-7354-4A57-8D2B-5A3006A7BEB8}"/>
              </a:ext>
            </a:extLst>
          </p:cNvPr>
          <p:cNvSpPr>
            <a:spLocks noGrp="1"/>
          </p:cNvSpPr>
          <p:nvPr>
            <p:ph idx="1"/>
          </p:nvPr>
        </p:nvSpPr>
        <p:spPr/>
        <p:txBody>
          <a:bodyPr/>
          <a:lstStyle/>
          <a:p>
            <a:endParaRPr lang="ru-KZ" dirty="0"/>
          </a:p>
        </p:txBody>
      </p:sp>
      <p:pic>
        <p:nvPicPr>
          <p:cNvPr id="5" name="Рисунок 4">
            <a:extLst>
              <a:ext uri="{FF2B5EF4-FFF2-40B4-BE49-F238E27FC236}">
                <a16:creationId xmlns:a16="http://schemas.microsoft.com/office/drawing/2014/main" id="{9B8E34C5-4C01-44C1-BA67-FA291E4E04A0}"/>
              </a:ext>
            </a:extLst>
          </p:cNvPr>
          <p:cNvPicPr>
            <a:picLocks noChangeAspect="1"/>
          </p:cNvPicPr>
          <p:nvPr/>
        </p:nvPicPr>
        <p:blipFill rotWithShape="1">
          <a:blip r:embed="rId2"/>
          <a:srcRect l="10825" t="38076" r="38298" b="44330"/>
          <a:stretch/>
        </p:blipFill>
        <p:spPr>
          <a:xfrm>
            <a:off x="838200" y="551525"/>
            <a:ext cx="10515600" cy="1852310"/>
          </a:xfrm>
          <a:prstGeom prst="rect">
            <a:avLst/>
          </a:prstGeom>
        </p:spPr>
      </p:pic>
      <p:pic>
        <p:nvPicPr>
          <p:cNvPr id="7" name="Рисунок 6">
            <a:extLst>
              <a:ext uri="{FF2B5EF4-FFF2-40B4-BE49-F238E27FC236}">
                <a16:creationId xmlns:a16="http://schemas.microsoft.com/office/drawing/2014/main" id="{70F131F4-8374-4A2C-975E-2703E81A88F7}"/>
              </a:ext>
            </a:extLst>
          </p:cNvPr>
          <p:cNvPicPr>
            <a:picLocks noChangeAspect="1"/>
          </p:cNvPicPr>
          <p:nvPr/>
        </p:nvPicPr>
        <p:blipFill rotWithShape="1">
          <a:blip r:embed="rId3"/>
          <a:srcRect l="11135" t="33265" r="38531" b="14364"/>
          <a:stretch/>
        </p:blipFill>
        <p:spPr>
          <a:xfrm>
            <a:off x="2347274" y="2385264"/>
            <a:ext cx="7070103" cy="4137803"/>
          </a:xfrm>
          <a:prstGeom prst="rect">
            <a:avLst/>
          </a:prstGeom>
        </p:spPr>
      </p:pic>
    </p:spTree>
    <p:extLst>
      <p:ext uri="{BB962C8B-B14F-4D97-AF65-F5344CB8AC3E}">
        <p14:creationId xmlns:p14="http://schemas.microsoft.com/office/powerpoint/2010/main" val="264357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56210-C0E3-40DC-8027-C9DEE871923F}"/>
              </a:ext>
            </a:extLst>
          </p:cNvPr>
          <p:cNvSpPr>
            <a:spLocks noGrp="1"/>
          </p:cNvSpPr>
          <p:nvPr>
            <p:ph type="title"/>
          </p:nvPr>
        </p:nvSpPr>
        <p:spPr/>
        <p:txBody>
          <a:bodyPr/>
          <a:lstStyle/>
          <a:p>
            <a:r>
              <a:rPr lang="en-US" b="1" i="0" dirty="0">
                <a:solidFill>
                  <a:srgbClr val="993366"/>
                </a:solidFill>
                <a:effectLst/>
                <a:latin typeface="Roboto"/>
              </a:rPr>
              <a:t>1. Epidermis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0AA1A7BD-1780-4305-A176-4F53B7F0C824}"/>
              </a:ext>
            </a:extLst>
          </p:cNvPr>
          <p:cNvSpPr>
            <a:spLocks noGrp="1"/>
          </p:cNvSpPr>
          <p:nvPr>
            <p:ph idx="1"/>
          </p:nvPr>
        </p:nvSpPr>
        <p:spPr/>
        <p:txBody>
          <a:bodyPr/>
          <a:lstStyle/>
          <a:p>
            <a:pPr marL="742950" lvl="1" indent="-285750" algn="l">
              <a:buFont typeface="+mj-lt"/>
              <a:buAutoNum type="arabicPeriod"/>
            </a:pPr>
            <a:r>
              <a:rPr lang="en-US" b="0" i="0" dirty="0">
                <a:solidFill>
                  <a:srgbClr val="222222"/>
                </a:solidFill>
                <a:effectLst/>
                <a:latin typeface="Roboto"/>
              </a:rPr>
              <a:t>It is usually present in the outermost layer of the plant body such as leaves, flowers, stem and roots.</a:t>
            </a:r>
          </a:p>
          <a:p>
            <a:pPr marL="742950" lvl="1" indent="-285750" algn="l">
              <a:buFont typeface="+mj-lt"/>
              <a:buAutoNum type="arabicPeriod"/>
            </a:pPr>
            <a:r>
              <a:rPr lang="en-US" b="0" i="0" dirty="0">
                <a:solidFill>
                  <a:srgbClr val="222222"/>
                </a:solidFill>
                <a:effectLst/>
                <a:latin typeface="Roboto"/>
              </a:rPr>
              <a:t>Epidermis is one cell thick and is covered with cuticle.</a:t>
            </a:r>
          </a:p>
          <a:p>
            <a:pPr marL="742950" lvl="1" indent="-285750" algn="l">
              <a:buFont typeface="+mj-lt"/>
              <a:buAutoNum type="arabicPeriod"/>
            </a:pPr>
            <a:r>
              <a:rPr lang="en-US" b="0" i="0" dirty="0">
                <a:solidFill>
                  <a:srgbClr val="222222"/>
                </a:solidFill>
                <a:effectLst/>
                <a:latin typeface="Roboto"/>
              </a:rPr>
              <a:t>Cuticle is a water proof layer of a waxy substance called </a:t>
            </a:r>
            <a:r>
              <a:rPr lang="en-US" b="0" i="0" dirty="0" err="1">
                <a:solidFill>
                  <a:srgbClr val="222222"/>
                </a:solidFill>
                <a:effectLst/>
                <a:latin typeface="Roboto"/>
              </a:rPr>
              <a:t>cutin</a:t>
            </a:r>
            <a:r>
              <a:rPr lang="en-US" b="0" i="0" dirty="0">
                <a:solidFill>
                  <a:srgbClr val="222222"/>
                </a:solidFill>
                <a:effectLst/>
                <a:latin typeface="Roboto"/>
              </a:rPr>
              <a:t> which is secreted by epidermal cells.</a:t>
            </a:r>
          </a:p>
          <a:p>
            <a:pPr marL="742950" lvl="1" indent="-285750" algn="l">
              <a:buFont typeface="+mj-lt"/>
              <a:buAutoNum type="arabicPeriod"/>
            </a:pPr>
            <a:r>
              <a:rPr lang="en-US" b="0" i="0" dirty="0">
                <a:solidFill>
                  <a:srgbClr val="222222"/>
                </a:solidFill>
                <a:effectLst/>
                <a:latin typeface="Roboto"/>
              </a:rPr>
              <a:t>The main function of epidermis is to protect the plant from </a:t>
            </a:r>
            <a:r>
              <a:rPr lang="en-US" b="0" i="0" dirty="0" err="1">
                <a:solidFill>
                  <a:srgbClr val="222222"/>
                </a:solidFill>
                <a:effectLst/>
                <a:latin typeface="Roboto"/>
              </a:rPr>
              <a:t>desication</a:t>
            </a:r>
            <a:r>
              <a:rPr lang="en-US" b="0" i="0" dirty="0">
                <a:solidFill>
                  <a:srgbClr val="222222"/>
                </a:solidFill>
                <a:effectLst/>
                <a:latin typeface="Roboto"/>
              </a:rPr>
              <a:t> and infection.</a:t>
            </a:r>
          </a:p>
        </p:txBody>
      </p:sp>
    </p:spTree>
    <p:extLst>
      <p:ext uri="{BB962C8B-B14F-4D97-AF65-F5344CB8AC3E}">
        <p14:creationId xmlns:p14="http://schemas.microsoft.com/office/powerpoint/2010/main" val="258448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96DF83-7667-4084-A355-DF53A5C5E95D}"/>
              </a:ext>
            </a:extLst>
          </p:cNvPr>
          <p:cNvSpPr>
            <a:spLocks noGrp="1"/>
          </p:cNvSpPr>
          <p:nvPr>
            <p:ph type="title"/>
          </p:nvPr>
        </p:nvSpPr>
        <p:spPr/>
        <p:txBody>
          <a:bodyPr/>
          <a:lstStyle/>
          <a:p>
            <a:r>
              <a:rPr lang="en-US" b="1" i="0" dirty="0">
                <a:solidFill>
                  <a:srgbClr val="993366"/>
                </a:solidFill>
                <a:effectLst/>
                <a:latin typeface="Roboto"/>
              </a:rPr>
              <a:t>2. Cork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569DFBBB-26C2-4BAB-A421-718E14E79570}"/>
              </a:ext>
            </a:extLst>
          </p:cNvPr>
          <p:cNvSpPr>
            <a:spLocks noGrp="1"/>
          </p:cNvSpPr>
          <p:nvPr>
            <p:ph idx="1"/>
          </p:nvPr>
        </p:nvSpPr>
        <p:spPr/>
        <p:txBody>
          <a:bodyPr>
            <a:normAutofit lnSpcReduction="10000"/>
          </a:bodyPr>
          <a:lstStyle/>
          <a:p>
            <a:pPr marL="742950" lvl="1" indent="-285750" algn="l">
              <a:buFont typeface="+mj-lt"/>
              <a:buAutoNum type="arabicPeriod"/>
            </a:pPr>
            <a:r>
              <a:rPr lang="en-US" b="0" i="0" dirty="0">
                <a:solidFill>
                  <a:srgbClr val="222222"/>
                </a:solidFill>
                <a:effectLst/>
                <a:latin typeface="Roboto"/>
              </a:rPr>
              <a:t>As roots and stem grow older with time (increase in girth), tissues at the periphery become cork cell.</a:t>
            </a:r>
          </a:p>
          <a:p>
            <a:pPr marL="742950" lvl="1" indent="-285750" algn="l">
              <a:buFont typeface="+mj-lt"/>
              <a:buAutoNum type="arabicPeriod"/>
            </a:pPr>
            <a:r>
              <a:rPr lang="en-US" b="0" i="0" dirty="0">
                <a:solidFill>
                  <a:srgbClr val="222222"/>
                </a:solidFill>
                <a:effectLst/>
                <a:latin typeface="Roboto"/>
              </a:rPr>
              <a:t>Cork cells are dead cells and they do not have any intercellular spaces.</a:t>
            </a:r>
          </a:p>
          <a:p>
            <a:pPr marL="742950" lvl="1" indent="-285750" algn="l">
              <a:buFont typeface="+mj-lt"/>
              <a:buAutoNum type="arabicPeriod"/>
            </a:pPr>
            <a:r>
              <a:rPr lang="en-US" b="0" i="0" dirty="0">
                <a:solidFill>
                  <a:srgbClr val="222222"/>
                </a:solidFill>
                <a:effectLst/>
                <a:latin typeface="Roboto"/>
              </a:rPr>
              <a:t>The walls of cork cells are heavily thickened by the deposition of an organic substance</a:t>
            </a:r>
            <a:br>
              <a:rPr lang="en-US" b="0" i="0" dirty="0">
                <a:solidFill>
                  <a:srgbClr val="222222"/>
                </a:solidFill>
                <a:effectLst/>
                <a:latin typeface="Roboto"/>
              </a:rPr>
            </a:br>
            <a:r>
              <a:rPr lang="en-US" b="0" i="0" dirty="0">
                <a:solidFill>
                  <a:srgbClr val="222222"/>
                </a:solidFill>
                <a:effectLst/>
                <a:latin typeface="Roboto"/>
              </a:rPr>
              <a:t>(a fatty substance), called suberin.</a:t>
            </a:r>
          </a:p>
          <a:p>
            <a:pPr marL="742950" lvl="1" indent="-285750" algn="l">
              <a:buFont typeface="+mj-lt"/>
              <a:buAutoNum type="arabicPeriod"/>
            </a:pPr>
            <a:r>
              <a:rPr lang="en-US" b="0" i="0" dirty="0">
                <a:solidFill>
                  <a:srgbClr val="222222"/>
                </a:solidFill>
                <a:effectLst/>
                <a:latin typeface="Roboto"/>
              </a:rPr>
              <a:t>Cork is protective in function. cork cells prevent desiccation (loss of water from plant body), infection and mechanical injury.</a:t>
            </a:r>
          </a:p>
          <a:p>
            <a:pPr marL="742950" lvl="1" indent="-285750" algn="l">
              <a:buFont typeface="+mj-lt"/>
              <a:buAutoNum type="arabicPeriod"/>
            </a:pPr>
            <a:r>
              <a:rPr lang="en-US" b="0" i="0" dirty="0">
                <a:solidFill>
                  <a:srgbClr val="222222"/>
                </a:solidFill>
                <a:effectLst/>
                <a:latin typeface="Roboto"/>
              </a:rPr>
              <a:t>Cork is produced by cork cambium </a:t>
            </a:r>
            <a:r>
              <a:rPr lang="en-US" b="0" i="0" dirty="0" err="1">
                <a:solidFill>
                  <a:srgbClr val="222222"/>
                </a:solidFill>
                <a:effectLst/>
                <a:latin typeface="Roboto"/>
              </a:rPr>
              <a:t>commereially</a:t>
            </a:r>
            <a:r>
              <a:rPr lang="en-US" b="0" i="0" dirty="0">
                <a:solidFill>
                  <a:srgbClr val="222222"/>
                </a:solidFill>
                <a:effectLst/>
                <a:latin typeface="Roboto"/>
              </a:rPr>
              <a:t> it is obtained from oak (</a:t>
            </a:r>
            <a:r>
              <a:rPr lang="en-US" b="0" i="0" dirty="0" err="1">
                <a:solidFill>
                  <a:srgbClr val="222222"/>
                </a:solidFill>
                <a:effectLst/>
                <a:latin typeface="Roboto"/>
              </a:rPr>
              <a:t>quercus</a:t>
            </a:r>
            <a:r>
              <a:rPr lang="en-US" b="0" i="0" dirty="0">
                <a:solidFill>
                  <a:srgbClr val="222222"/>
                </a:solidFill>
                <a:effectLst/>
                <a:latin typeface="Roboto"/>
              </a:rPr>
              <a:t> </a:t>
            </a:r>
            <a:r>
              <a:rPr lang="en-US" b="0" i="0" dirty="0" err="1">
                <a:solidFill>
                  <a:srgbClr val="222222"/>
                </a:solidFill>
                <a:effectLst/>
                <a:latin typeface="Roboto"/>
              </a:rPr>
              <a:t>suber</a:t>
            </a:r>
            <a:r>
              <a:rPr lang="en-US" b="0" i="0" dirty="0">
                <a:solidFill>
                  <a:srgbClr val="222222"/>
                </a:solidFill>
                <a:effectLst/>
                <a:latin typeface="Roboto"/>
              </a:rPr>
              <a:t>).</a:t>
            </a:r>
          </a:p>
          <a:p>
            <a:pPr marL="742950" lvl="1" indent="-285750" algn="l">
              <a:buFont typeface="+mj-lt"/>
              <a:buAutoNum type="arabicPeriod"/>
            </a:pPr>
            <a:r>
              <a:rPr lang="en-US" b="0" i="0" dirty="0">
                <a:solidFill>
                  <a:srgbClr val="222222"/>
                </a:solidFill>
                <a:effectLst/>
                <a:latin typeface="Roboto"/>
              </a:rPr>
              <a:t>Cork is used for making insulation boards, sports goods, bottle corks etc.</a:t>
            </a:r>
          </a:p>
          <a:p>
            <a:endParaRPr lang="ru-KZ" dirty="0"/>
          </a:p>
        </p:txBody>
      </p:sp>
    </p:spTree>
    <p:extLst>
      <p:ext uri="{BB962C8B-B14F-4D97-AF65-F5344CB8AC3E}">
        <p14:creationId xmlns:p14="http://schemas.microsoft.com/office/powerpoint/2010/main" val="393799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2871F-C3C1-471A-82F2-1FEACF7F297E}"/>
              </a:ext>
            </a:extLst>
          </p:cNvPr>
          <p:cNvSpPr>
            <a:spLocks noGrp="1"/>
          </p:cNvSpPr>
          <p:nvPr>
            <p:ph type="title"/>
          </p:nvPr>
        </p:nvSpPr>
        <p:spPr/>
        <p:txBody>
          <a:bodyPr/>
          <a:lstStyle/>
          <a:p>
            <a:r>
              <a:rPr lang="en-US" b="1" i="0" dirty="0">
                <a:solidFill>
                  <a:srgbClr val="993366"/>
                </a:solidFill>
                <a:effectLst/>
                <a:latin typeface="Roboto"/>
              </a:rPr>
              <a:t>Stomata :</a:t>
            </a:r>
            <a:endParaRPr lang="ru-KZ" dirty="0"/>
          </a:p>
        </p:txBody>
      </p:sp>
      <p:sp>
        <p:nvSpPr>
          <p:cNvPr id="3" name="Объект 2">
            <a:extLst>
              <a:ext uri="{FF2B5EF4-FFF2-40B4-BE49-F238E27FC236}">
                <a16:creationId xmlns:a16="http://schemas.microsoft.com/office/drawing/2014/main" id="{866FC0E8-2CFF-470F-A21D-D03A57412819}"/>
              </a:ext>
            </a:extLst>
          </p:cNvPr>
          <p:cNvSpPr>
            <a:spLocks noGrp="1"/>
          </p:cNvSpPr>
          <p:nvPr>
            <p:ph idx="1"/>
          </p:nvPr>
        </p:nvSpPr>
        <p:spPr>
          <a:xfrm>
            <a:off x="253738" y="1486260"/>
            <a:ext cx="5449478" cy="4351338"/>
          </a:xfrm>
        </p:spPr>
        <p:txBody>
          <a:bodyPr/>
          <a:lstStyle/>
          <a:p>
            <a:br>
              <a:rPr lang="en-US" dirty="0"/>
            </a:br>
            <a:r>
              <a:rPr lang="en-US" b="0" i="0" dirty="0">
                <a:solidFill>
                  <a:srgbClr val="222222"/>
                </a:solidFill>
                <a:effectLst/>
                <a:latin typeface="Roboto"/>
              </a:rPr>
              <a:t>Epidermis of a leaf is not continuous at some places due to the presence of small pores, called stomata.</a:t>
            </a:r>
            <a:br>
              <a:rPr lang="en-US" dirty="0"/>
            </a:br>
            <a:r>
              <a:rPr lang="en-US" b="0" i="0" dirty="0">
                <a:solidFill>
                  <a:srgbClr val="222222"/>
                </a:solidFill>
                <a:effectLst/>
                <a:latin typeface="Roboto"/>
              </a:rPr>
              <a:t>Each stomata is bounded by a pair of </a:t>
            </a:r>
            <a:r>
              <a:rPr lang="en-US" b="0" i="0" dirty="0" err="1">
                <a:solidFill>
                  <a:srgbClr val="222222"/>
                </a:solidFill>
                <a:effectLst/>
                <a:latin typeface="Roboto"/>
              </a:rPr>
              <a:t>specialised</a:t>
            </a:r>
            <a:r>
              <a:rPr lang="en-US" b="0" i="0" dirty="0">
                <a:solidFill>
                  <a:srgbClr val="222222"/>
                </a:solidFill>
                <a:effectLst/>
                <a:latin typeface="Roboto"/>
              </a:rPr>
              <a:t> epidermal cells called guard </a:t>
            </a:r>
            <a:r>
              <a:rPr lang="en-US" b="0" i="0" dirty="0" err="1">
                <a:solidFill>
                  <a:srgbClr val="222222"/>
                </a:solidFill>
                <a:effectLst/>
                <a:latin typeface="Roboto"/>
              </a:rPr>
              <a:t>cells.The</a:t>
            </a:r>
            <a:r>
              <a:rPr lang="en-US" b="0" i="0" dirty="0">
                <a:solidFill>
                  <a:srgbClr val="222222"/>
                </a:solidFill>
                <a:effectLst/>
                <a:latin typeface="Roboto"/>
              </a:rPr>
              <a:t> stomata allows gaseous exchange to occur during photosynthesis and respiration.</a:t>
            </a:r>
            <a:endParaRPr lang="ru-KZ" dirty="0"/>
          </a:p>
        </p:txBody>
      </p:sp>
      <p:pic>
        <p:nvPicPr>
          <p:cNvPr id="5" name="Рисунок 4">
            <a:extLst>
              <a:ext uri="{FF2B5EF4-FFF2-40B4-BE49-F238E27FC236}">
                <a16:creationId xmlns:a16="http://schemas.microsoft.com/office/drawing/2014/main" id="{4EE36DBA-CA89-402B-88DF-17C8F02C48C7}"/>
              </a:ext>
            </a:extLst>
          </p:cNvPr>
          <p:cNvPicPr>
            <a:picLocks noChangeAspect="1"/>
          </p:cNvPicPr>
          <p:nvPr/>
        </p:nvPicPr>
        <p:blipFill rotWithShape="1">
          <a:blip r:embed="rId2"/>
          <a:srcRect l="11265" t="28353" r="39406" b="27661"/>
          <a:stretch/>
        </p:blipFill>
        <p:spPr>
          <a:xfrm>
            <a:off x="5772444" y="1583703"/>
            <a:ext cx="6011061" cy="3629320"/>
          </a:xfrm>
          <a:prstGeom prst="rect">
            <a:avLst/>
          </a:prstGeom>
        </p:spPr>
      </p:pic>
    </p:spTree>
    <p:extLst>
      <p:ext uri="{BB962C8B-B14F-4D97-AF65-F5344CB8AC3E}">
        <p14:creationId xmlns:p14="http://schemas.microsoft.com/office/powerpoint/2010/main" val="314299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C377A-A68F-4FA3-843F-218EDC867BDB}"/>
              </a:ext>
            </a:extLst>
          </p:cNvPr>
          <p:cNvSpPr>
            <a:spLocks noGrp="1"/>
          </p:cNvSpPr>
          <p:nvPr>
            <p:ph type="title"/>
          </p:nvPr>
        </p:nvSpPr>
        <p:spPr/>
        <p:txBody>
          <a:bodyPr/>
          <a:lstStyle/>
          <a:p>
            <a:r>
              <a:rPr lang="en-US" b="1" i="0" dirty="0">
                <a:solidFill>
                  <a:srgbClr val="993366"/>
                </a:solidFill>
                <a:effectLst/>
                <a:latin typeface="Roboto"/>
              </a:rPr>
              <a:t>Opening &amp; Closing of Stomata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F230BD15-DD55-4D7E-BA0F-10BA21E9E5A0}"/>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222222"/>
                </a:solidFill>
                <a:effectLst/>
                <a:latin typeface="Roboto"/>
              </a:rPr>
              <a:t>Stomata opens in presence of light, at high temperature &amp; at low CO</a:t>
            </a:r>
            <a:r>
              <a:rPr lang="en-US" b="0" i="0" baseline="-25000" dirty="0">
                <a:solidFill>
                  <a:srgbClr val="222222"/>
                </a:solidFill>
                <a:effectLst/>
                <a:latin typeface="Roboto"/>
              </a:rPr>
              <a:t>2</a:t>
            </a:r>
            <a:r>
              <a:rPr lang="en-US" b="0" i="0" dirty="0">
                <a:solidFill>
                  <a:srgbClr val="222222"/>
                </a:solidFill>
                <a:effectLst/>
                <a:latin typeface="Roboto"/>
              </a:rPr>
              <a:t> concentration.</a:t>
            </a:r>
          </a:p>
          <a:p>
            <a:pPr algn="l">
              <a:buFont typeface="Arial" panose="020B0604020202020204" pitchFamily="34" charset="0"/>
              <a:buChar char="•"/>
            </a:pPr>
            <a:r>
              <a:rPr lang="en-US" b="0" i="0" dirty="0">
                <a:solidFill>
                  <a:srgbClr val="222222"/>
                </a:solidFill>
                <a:effectLst/>
                <a:latin typeface="Roboto"/>
              </a:rPr>
              <a:t>When guard cells becomes </a:t>
            </a:r>
            <a:r>
              <a:rPr lang="en-US" b="1" i="0" dirty="0">
                <a:solidFill>
                  <a:srgbClr val="222222"/>
                </a:solidFill>
                <a:effectLst/>
                <a:latin typeface="Roboto"/>
              </a:rPr>
              <a:t>turgid</a:t>
            </a:r>
            <a:r>
              <a:rPr lang="en-US" b="0" i="0" dirty="0">
                <a:solidFill>
                  <a:srgbClr val="222222"/>
                </a:solidFill>
                <a:effectLst/>
                <a:latin typeface="Roboto"/>
              </a:rPr>
              <a:t> stomatal pore </a:t>
            </a:r>
            <a:r>
              <a:rPr lang="en-US" b="1" i="0" dirty="0">
                <a:solidFill>
                  <a:srgbClr val="222222"/>
                </a:solidFill>
                <a:effectLst/>
                <a:latin typeface="Roboto"/>
              </a:rPr>
              <a:t>opens</a:t>
            </a:r>
            <a:r>
              <a:rPr lang="en-US" b="0" i="0" dirty="0">
                <a:solidFill>
                  <a:srgbClr val="222222"/>
                </a:solidFill>
                <a:effectLst/>
                <a:latin typeface="Roboto"/>
              </a:rPr>
              <a:t>, while when they becomes </a:t>
            </a:r>
            <a:r>
              <a:rPr lang="en-US" b="1" i="0" dirty="0">
                <a:solidFill>
                  <a:srgbClr val="222222"/>
                </a:solidFill>
                <a:effectLst/>
                <a:latin typeface="Roboto"/>
              </a:rPr>
              <a:t>flaccid</a:t>
            </a:r>
            <a:r>
              <a:rPr lang="en-US" b="0" i="0" dirty="0">
                <a:solidFill>
                  <a:srgbClr val="222222"/>
                </a:solidFill>
                <a:effectLst/>
                <a:latin typeface="Roboto"/>
              </a:rPr>
              <a:t> stomatal pore </a:t>
            </a:r>
            <a:r>
              <a:rPr lang="en-US" b="1" i="0" dirty="0">
                <a:solidFill>
                  <a:srgbClr val="222222"/>
                </a:solidFill>
                <a:effectLst/>
                <a:latin typeface="Roboto"/>
              </a:rPr>
              <a:t>closes</a:t>
            </a:r>
            <a:r>
              <a:rPr lang="en-US" b="0" i="0" dirty="0">
                <a:solidFill>
                  <a:srgbClr val="222222"/>
                </a:solidFill>
                <a:effectLst/>
                <a:latin typeface="Roboto"/>
              </a:rPr>
              <a:t>.</a:t>
            </a:r>
          </a:p>
          <a:p>
            <a:pPr algn="l">
              <a:buFont typeface="Arial" panose="020B0604020202020204" pitchFamily="34" charset="0"/>
              <a:buChar char="•"/>
            </a:pPr>
            <a:r>
              <a:rPr lang="en-US" b="0" i="0" dirty="0">
                <a:solidFill>
                  <a:srgbClr val="222222"/>
                </a:solidFill>
                <a:effectLst/>
                <a:latin typeface="Roboto"/>
              </a:rPr>
              <a:t>Due to </a:t>
            </a:r>
            <a:r>
              <a:rPr lang="en-US" b="1" i="0" dirty="0">
                <a:solidFill>
                  <a:srgbClr val="222222"/>
                </a:solidFill>
                <a:effectLst/>
                <a:latin typeface="Roboto"/>
              </a:rPr>
              <a:t>endo-osmosis</a:t>
            </a:r>
            <a:r>
              <a:rPr lang="en-US" b="0" i="0" dirty="0">
                <a:solidFill>
                  <a:srgbClr val="222222"/>
                </a:solidFill>
                <a:effectLst/>
                <a:latin typeface="Roboto"/>
              </a:rPr>
              <a:t> guard cells becomes </a:t>
            </a:r>
            <a:r>
              <a:rPr lang="en-US" b="1" i="0" dirty="0">
                <a:solidFill>
                  <a:srgbClr val="222222"/>
                </a:solidFill>
                <a:effectLst/>
                <a:latin typeface="Roboto"/>
              </a:rPr>
              <a:t>turgid</a:t>
            </a:r>
            <a:r>
              <a:rPr lang="en-US" b="0" i="0" dirty="0">
                <a:solidFill>
                  <a:srgbClr val="222222"/>
                </a:solidFill>
                <a:effectLst/>
                <a:latin typeface="Roboto"/>
              </a:rPr>
              <a:t> while due to </a:t>
            </a:r>
            <a:r>
              <a:rPr lang="en-US" b="1" i="0" dirty="0" err="1">
                <a:solidFill>
                  <a:srgbClr val="222222"/>
                </a:solidFill>
                <a:effectLst/>
                <a:latin typeface="Roboto"/>
              </a:rPr>
              <a:t>exo</a:t>
            </a:r>
            <a:r>
              <a:rPr lang="en-US" b="1" i="0" dirty="0">
                <a:solidFill>
                  <a:srgbClr val="222222"/>
                </a:solidFill>
                <a:effectLst/>
                <a:latin typeface="Roboto"/>
              </a:rPr>
              <a:t>-osmosis</a:t>
            </a:r>
            <a:r>
              <a:rPr lang="en-US" b="0" i="0" dirty="0">
                <a:solidFill>
                  <a:srgbClr val="222222"/>
                </a:solidFill>
                <a:effectLst/>
                <a:latin typeface="Roboto"/>
              </a:rPr>
              <a:t> guard cells becomes </a:t>
            </a:r>
            <a:r>
              <a:rPr lang="en-US" b="1" i="0" dirty="0">
                <a:solidFill>
                  <a:srgbClr val="222222"/>
                </a:solidFill>
                <a:effectLst/>
                <a:latin typeface="Roboto"/>
              </a:rPr>
              <a:t>flaccid</a:t>
            </a:r>
            <a:r>
              <a:rPr lang="en-US" b="0" i="0" dirty="0">
                <a:solidFill>
                  <a:srgbClr val="222222"/>
                </a:solidFill>
                <a:effectLst/>
                <a:latin typeface="Roboto"/>
              </a:rPr>
              <a:t>.</a:t>
            </a:r>
          </a:p>
          <a:p>
            <a:pPr algn="l">
              <a:buFont typeface="Arial" panose="020B0604020202020204" pitchFamily="34" charset="0"/>
              <a:buChar char="•"/>
            </a:pPr>
            <a:r>
              <a:rPr lang="en-US" b="0" i="0" dirty="0">
                <a:solidFill>
                  <a:srgbClr val="222222"/>
                </a:solidFill>
                <a:effectLst/>
                <a:latin typeface="Roboto"/>
              </a:rPr>
              <a:t>Due to increase in the amount of osmotically active sugars in guard cells, their osmotic pressure increases and water enters inside the cells increasing the turgidity of cells and hence stomata opens.</a:t>
            </a:r>
          </a:p>
          <a:p>
            <a:pPr algn="l">
              <a:buFont typeface="Arial" panose="020B0604020202020204" pitchFamily="34" charset="0"/>
              <a:buChar char="•"/>
            </a:pPr>
            <a:r>
              <a:rPr lang="en-US" b="0" i="0" dirty="0">
                <a:solidFill>
                  <a:srgbClr val="222222"/>
                </a:solidFill>
                <a:effectLst/>
                <a:latin typeface="Roboto"/>
              </a:rPr>
              <a:t>When amount of sugar decreases, stomata closes. Several theories have been proposed by the scientist to explain the opening and closing of stomata.</a:t>
            </a:r>
          </a:p>
          <a:p>
            <a:endParaRPr lang="ru-KZ" dirty="0"/>
          </a:p>
        </p:txBody>
      </p:sp>
    </p:spTree>
    <p:extLst>
      <p:ext uri="{BB962C8B-B14F-4D97-AF65-F5344CB8AC3E}">
        <p14:creationId xmlns:p14="http://schemas.microsoft.com/office/powerpoint/2010/main" val="162844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0E20CC-87E5-4633-9065-F3EA313AC085}"/>
              </a:ext>
            </a:extLst>
          </p:cNvPr>
          <p:cNvSpPr>
            <a:spLocks noGrp="1"/>
          </p:cNvSpPr>
          <p:nvPr>
            <p:ph type="title"/>
          </p:nvPr>
        </p:nvSpPr>
        <p:spPr/>
        <p:txBody>
          <a:bodyPr/>
          <a:lstStyle/>
          <a:p>
            <a:r>
              <a:rPr lang="en-US" b="1" i="0" dirty="0">
                <a:solidFill>
                  <a:srgbClr val="993366"/>
                </a:solidFill>
                <a:effectLst/>
                <a:latin typeface="Roboto"/>
              </a:rPr>
              <a:t>Meristematic tissue :</a:t>
            </a:r>
            <a:endParaRPr lang="ru-KZ" dirty="0"/>
          </a:p>
        </p:txBody>
      </p:sp>
      <p:sp>
        <p:nvSpPr>
          <p:cNvPr id="3" name="Объект 2">
            <a:extLst>
              <a:ext uri="{FF2B5EF4-FFF2-40B4-BE49-F238E27FC236}">
                <a16:creationId xmlns:a16="http://schemas.microsoft.com/office/drawing/2014/main" id="{8851F910-2711-4551-8188-2DDE27E6A2C5}"/>
              </a:ext>
            </a:extLst>
          </p:cNvPr>
          <p:cNvSpPr>
            <a:spLocks noGrp="1"/>
          </p:cNvSpPr>
          <p:nvPr>
            <p:ph idx="1"/>
          </p:nvPr>
        </p:nvSpPr>
        <p:spPr>
          <a:xfrm>
            <a:off x="659091" y="1382565"/>
            <a:ext cx="10515600" cy="4351338"/>
          </a:xfrm>
        </p:spPr>
        <p:txBody>
          <a:bodyPr/>
          <a:lstStyle/>
          <a:p>
            <a:br>
              <a:rPr lang="en-US" dirty="0"/>
            </a:br>
            <a:r>
              <a:rPr lang="en-US" b="0" i="0" dirty="0">
                <a:solidFill>
                  <a:srgbClr val="222222"/>
                </a:solidFill>
                <a:effectLst/>
                <a:latin typeface="Roboto"/>
              </a:rPr>
              <a:t>Meristematic tissues may be defined as a group  or collection of living cells which are located specific locations and divide continuously to add new cells to the plant body.</a:t>
            </a:r>
            <a:endParaRPr lang="ru-KZ" dirty="0"/>
          </a:p>
        </p:txBody>
      </p:sp>
      <p:sp>
        <p:nvSpPr>
          <p:cNvPr id="5" name="TextBox 4">
            <a:extLst>
              <a:ext uri="{FF2B5EF4-FFF2-40B4-BE49-F238E27FC236}">
                <a16:creationId xmlns:a16="http://schemas.microsoft.com/office/drawing/2014/main" id="{3268878C-5D5A-471F-9DC6-3AC710E4A536}"/>
              </a:ext>
            </a:extLst>
          </p:cNvPr>
          <p:cNvSpPr txBox="1"/>
          <p:nvPr/>
        </p:nvSpPr>
        <p:spPr>
          <a:xfrm>
            <a:off x="838200" y="4067568"/>
            <a:ext cx="8802278"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222222"/>
                </a:solidFill>
                <a:effectLst/>
                <a:latin typeface="Roboto"/>
              </a:rPr>
              <a:t>The cells of meristematic tissues are similar in structure and have thin and elastic primary cell walls made up of cellulose.</a:t>
            </a:r>
          </a:p>
          <a:p>
            <a:pPr algn="l">
              <a:buFont typeface="Arial" panose="020B0604020202020204" pitchFamily="34" charset="0"/>
              <a:buChar char="•"/>
            </a:pPr>
            <a:r>
              <a:rPr lang="en-US" b="0" i="0" dirty="0">
                <a:solidFill>
                  <a:srgbClr val="222222"/>
                </a:solidFill>
                <a:effectLst/>
                <a:latin typeface="Roboto"/>
              </a:rPr>
              <a:t>These meristematic cells may be rounded, oval,   polygonal or rectangular in shape.</a:t>
            </a:r>
          </a:p>
          <a:p>
            <a:pPr algn="l">
              <a:buFont typeface="Arial" panose="020B0604020202020204" pitchFamily="34" charset="0"/>
              <a:buChar char="•"/>
            </a:pPr>
            <a:r>
              <a:rPr lang="en-US" b="0" i="0" dirty="0">
                <a:solidFill>
                  <a:srgbClr val="222222"/>
                </a:solidFill>
                <a:effectLst/>
                <a:latin typeface="Roboto"/>
              </a:rPr>
              <a:t>They are compactly arranged without intercellular spaces between them.</a:t>
            </a:r>
          </a:p>
          <a:p>
            <a:pPr algn="l">
              <a:buFont typeface="Arial" panose="020B0604020202020204" pitchFamily="34" charset="0"/>
              <a:buChar char="•"/>
            </a:pPr>
            <a:r>
              <a:rPr lang="en-US" b="0" i="0" dirty="0">
                <a:solidFill>
                  <a:srgbClr val="222222"/>
                </a:solidFill>
                <a:effectLst/>
                <a:latin typeface="Roboto"/>
              </a:rPr>
              <a:t>Each cell contains dense or abundant cytoplasm and a large prominent nucleus.</a:t>
            </a:r>
          </a:p>
          <a:p>
            <a:pPr algn="l">
              <a:buFont typeface="Arial" panose="020B0604020202020204" pitchFamily="34" charset="0"/>
              <a:buChar char="•"/>
            </a:pPr>
            <a:r>
              <a:rPr lang="en-US" b="0" i="0" dirty="0">
                <a:solidFill>
                  <a:srgbClr val="222222"/>
                </a:solidFill>
                <a:effectLst/>
                <a:latin typeface="Roboto"/>
              </a:rPr>
              <a:t>The dense protoplasm of meristematic cell contains few small vacuoles or no vacuoles at all.</a:t>
            </a:r>
          </a:p>
        </p:txBody>
      </p:sp>
      <p:sp>
        <p:nvSpPr>
          <p:cNvPr id="7" name="TextBox 6">
            <a:extLst>
              <a:ext uri="{FF2B5EF4-FFF2-40B4-BE49-F238E27FC236}">
                <a16:creationId xmlns:a16="http://schemas.microsoft.com/office/drawing/2014/main" id="{660A3F71-CCE9-4B22-9663-20ED34819D3A}"/>
              </a:ext>
            </a:extLst>
          </p:cNvPr>
          <p:cNvSpPr txBox="1"/>
          <p:nvPr/>
        </p:nvSpPr>
        <p:spPr>
          <a:xfrm>
            <a:off x="728221" y="3290441"/>
            <a:ext cx="6094428" cy="369332"/>
          </a:xfrm>
          <a:prstGeom prst="rect">
            <a:avLst/>
          </a:prstGeom>
          <a:noFill/>
        </p:spPr>
        <p:txBody>
          <a:bodyPr wrap="square">
            <a:spAutoFit/>
          </a:bodyPr>
          <a:lstStyle/>
          <a:p>
            <a:r>
              <a:rPr lang="en-US" b="1" i="0" dirty="0">
                <a:solidFill>
                  <a:srgbClr val="993366"/>
                </a:solidFill>
                <a:effectLst/>
                <a:latin typeface="Roboto"/>
              </a:rPr>
              <a:t>Characteristics of meristematic tissues :</a:t>
            </a:r>
            <a:endParaRPr lang="ru-KZ" dirty="0"/>
          </a:p>
        </p:txBody>
      </p:sp>
    </p:spTree>
    <p:extLst>
      <p:ext uri="{BB962C8B-B14F-4D97-AF65-F5344CB8AC3E}">
        <p14:creationId xmlns:p14="http://schemas.microsoft.com/office/powerpoint/2010/main" val="387274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B22D23-90F5-4383-B036-B6682709029B}"/>
              </a:ext>
            </a:extLst>
          </p:cNvPr>
          <p:cNvSpPr txBox="1"/>
          <p:nvPr/>
        </p:nvSpPr>
        <p:spPr>
          <a:xfrm>
            <a:off x="577393" y="546310"/>
            <a:ext cx="6094428" cy="5355312"/>
          </a:xfrm>
          <a:prstGeom prst="rect">
            <a:avLst/>
          </a:prstGeom>
          <a:noFill/>
        </p:spPr>
        <p:txBody>
          <a:bodyPr wrap="square">
            <a:spAutoFit/>
          </a:bodyPr>
          <a:lstStyle/>
          <a:p>
            <a:r>
              <a:rPr lang="en-US" b="1" i="0" dirty="0">
                <a:solidFill>
                  <a:srgbClr val="993366"/>
                </a:solidFill>
                <a:effectLst/>
                <a:latin typeface="Roboto"/>
              </a:rPr>
              <a:t>1. Apical meristem :</a:t>
            </a:r>
            <a:br>
              <a:rPr lang="en-US" dirty="0"/>
            </a:br>
            <a:r>
              <a:rPr lang="en-US" b="0" i="0" dirty="0">
                <a:solidFill>
                  <a:srgbClr val="222222"/>
                </a:solidFill>
                <a:effectLst/>
                <a:latin typeface="Roboto"/>
              </a:rPr>
              <a:t>This meristem is located at the growing apices of main and lateral shoots and roots. These cells are responsible for linear growth of an organ. Example root apical meristem and shoot apical meristem.</a:t>
            </a:r>
            <a:br>
              <a:rPr lang="en-US" dirty="0"/>
            </a:br>
            <a:r>
              <a:rPr lang="en-US" b="1" i="0" dirty="0">
                <a:solidFill>
                  <a:srgbClr val="993366"/>
                </a:solidFill>
                <a:effectLst/>
                <a:latin typeface="Roboto"/>
              </a:rPr>
              <a:t>2. Lateral meristem :</a:t>
            </a:r>
            <a:br>
              <a:rPr lang="en-US" dirty="0"/>
            </a:br>
            <a:r>
              <a:rPr lang="en-US" b="0" i="0" dirty="0">
                <a:solidFill>
                  <a:srgbClr val="222222"/>
                </a:solidFill>
                <a:effectLst/>
                <a:latin typeface="Roboto"/>
              </a:rPr>
              <a:t>This meristem consists of initials which divide mainly in one plane and cause the organ to increase in diameter and girth. The lateral meristem usually occurs on the sides both in stem and root. Lateral meristem is of two types, i.e., in the form of cork cambium and in vascular bundles of dicots in the form of vascular cambium. The activity of this cambium results in the formation of secondary growth.</a:t>
            </a:r>
            <a:br>
              <a:rPr lang="en-US" dirty="0"/>
            </a:br>
            <a:r>
              <a:rPr lang="en-US" b="1" i="0" dirty="0">
                <a:solidFill>
                  <a:srgbClr val="993366"/>
                </a:solidFill>
                <a:effectLst/>
                <a:latin typeface="Roboto"/>
              </a:rPr>
              <a:t>3. Intercalary meristem :</a:t>
            </a:r>
            <a:br>
              <a:rPr lang="en-US" dirty="0"/>
            </a:br>
            <a:r>
              <a:rPr lang="en-US" b="0" i="0" dirty="0">
                <a:solidFill>
                  <a:srgbClr val="222222"/>
                </a:solidFill>
                <a:effectLst/>
                <a:latin typeface="Roboto"/>
              </a:rPr>
              <a:t>This meristem is located in between the regions of permanent tissues. The intercalary meristem are usually </a:t>
            </a:r>
            <a:r>
              <a:rPr lang="en-US" b="0" i="0" dirty="0" err="1">
                <a:solidFill>
                  <a:srgbClr val="222222"/>
                </a:solidFill>
                <a:effectLst/>
                <a:latin typeface="Roboto"/>
              </a:rPr>
              <a:t>persent</a:t>
            </a:r>
            <a:r>
              <a:rPr lang="en-US" b="0" i="0" dirty="0">
                <a:solidFill>
                  <a:srgbClr val="222222"/>
                </a:solidFill>
                <a:effectLst/>
                <a:latin typeface="Roboto"/>
              </a:rPr>
              <a:t> at the base of node, base of internode or at the base of the leaf. They are responsible for growth of leaves and internodes.</a:t>
            </a:r>
            <a:endParaRPr lang="ru-KZ" dirty="0"/>
          </a:p>
        </p:txBody>
      </p:sp>
      <p:pic>
        <p:nvPicPr>
          <p:cNvPr id="7" name="Рисунок 6">
            <a:extLst>
              <a:ext uri="{FF2B5EF4-FFF2-40B4-BE49-F238E27FC236}">
                <a16:creationId xmlns:a16="http://schemas.microsoft.com/office/drawing/2014/main" id="{8B170A75-EBAF-4017-BC81-7AC6F87AF6D6}"/>
              </a:ext>
            </a:extLst>
          </p:cNvPr>
          <p:cNvPicPr>
            <a:picLocks noChangeAspect="1"/>
          </p:cNvPicPr>
          <p:nvPr/>
        </p:nvPicPr>
        <p:blipFill rotWithShape="1">
          <a:blip r:embed="rId2"/>
          <a:srcRect l="18324" t="35326" r="43093" b="26736"/>
          <a:stretch/>
        </p:blipFill>
        <p:spPr>
          <a:xfrm>
            <a:off x="6650512" y="1677971"/>
            <a:ext cx="5368664" cy="3676454"/>
          </a:xfrm>
          <a:prstGeom prst="rect">
            <a:avLst/>
          </a:prstGeom>
        </p:spPr>
      </p:pic>
    </p:spTree>
    <p:extLst>
      <p:ext uri="{BB962C8B-B14F-4D97-AF65-F5344CB8AC3E}">
        <p14:creationId xmlns:p14="http://schemas.microsoft.com/office/powerpoint/2010/main" val="325573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449D7B-13D7-40E1-8629-2A61212F5AFF}"/>
              </a:ext>
            </a:extLst>
          </p:cNvPr>
          <p:cNvSpPr>
            <a:spLocks noGrp="1"/>
          </p:cNvSpPr>
          <p:nvPr>
            <p:ph type="title"/>
          </p:nvPr>
        </p:nvSpPr>
        <p:spPr/>
        <p:txBody>
          <a:bodyPr/>
          <a:lstStyle/>
          <a:p>
            <a:r>
              <a:rPr lang="en-US" b="1" i="0" dirty="0">
                <a:solidFill>
                  <a:srgbClr val="993366"/>
                </a:solidFill>
                <a:effectLst/>
                <a:latin typeface="Roboto"/>
              </a:rPr>
              <a:t>Permanent Tissues :</a:t>
            </a:r>
            <a:endParaRPr lang="ru-KZ" dirty="0"/>
          </a:p>
        </p:txBody>
      </p:sp>
      <p:sp>
        <p:nvSpPr>
          <p:cNvPr id="3" name="Объект 2">
            <a:extLst>
              <a:ext uri="{FF2B5EF4-FFF2-40B4-BE49-F238E27FC236}">
                <a16:creationId xmlns:a16="http://schemas.microsoft.com/office/drawing/2014/main" id="{A1C052A3-F824-4D53-B6D9-8B95DA2D873C}"/>
              </a:ext>
            </a:extLst>
          </p:cNvPr>
          <p:cNvSpPr>
            <a:spLocks noGrp="1"/>
          </p:cNvSpPr>
          <p:nvPr>
            <p:ph idx="1"/>
          </p:nvPr>
        </p:nvSpPr>
        <p:spPr>
          <a:xfrm>
            <a:off x="706225" y="1476833"/>
            <a:ext cx="10515600" cy="4351338"/>
          </a:xfrm>
        </p:spPr>
        <p:txBody>
          <a:bodyPr>
            <a:normAutofit fontScale="92500" lnSpcReduction="10000"/>
          </a:bodyPr>
          <a:lstStyle/>
          <a:p>
            <a:pPr algn="l"/>
            <a:br>
              <a:rPr lang="en-US" b="0" i="0" dirty="0">
                <a:solidFill>
                  <a:srgbClr val="222222"/>
                </a:solidFill>
                <a:effectLst/>
                <a:latin typeface="Roboto"/>
              </a:rPr>
            </a:br>
            <a:r>
              <a:rPr lang="en-US" b="0" i="0" dirty="0">
                <a:solidFill>
                  <a:srgbClr val="222222"/>
                </a:solidFill>
                <a:effectLst/>
                <a:latin typeface="Roboto"/>
              </a:rPr>
              <a:t>These tissues are derived from the meristematic tissues but their cells have lost the ability of division and have attained their different forms.</a:t>
            </a:r>
            <a:br>
              <a:rPr lang="en-US" b="0" i="0" dirty="0">
                <a:solidFill>
                  <a:srgbClr val="222222"/>
                </a:solidFill>
                <a:effectLst/>
                <a:latin typeface="Roboto"/>
              </a:rPr>
            </a:br>
            <a:r>
              <a:rPr lang="en-US" b="0" i="0" dirty="0">
                <a:solidFill>
                  <a:srgbClr val="222222"/>
                </a:solidFill>
                <a:effectLst/>
                <a:latin typeface="Roboto"/>
              </a:rPr>
              <a:t>They are of </a:t>
            </a:r>
            <a:r>
              <a:rPr lang="en-US" b="1" i="0" dirty="0">
                <a:solidFill>
                  <a:srgbClr val="222222"/>
                </a:solidFill>
                <a:effectLst/>
                <a:latin typeface="Roboto"/>
              </a:rPr>
              <a:t>these types-Simple</a:t>
            </a:r>
            <a:r>
              <a:rPr lang="en-US" b="0" i="0" dirty="0">
                <a:solidFill>
                  <a:srgbClr val="222222"/>
                </a:solidFill>
                <a:effectLst/>
                <a:latin typeface="Roboto"/>
              </a:rPr>
              <a:t> and </a:t>
            </a:r>
            <a:r>
              <a:rPr lang="en-US" b="1" i="0" dirty="0">
                <a:solidFill>
                  <a:srgbClr val="222222"/>
                </a:solidFill>
                <a:effectLst/>
                <a:latin typeface="Roboto"/>
              </a:rPr>
              <a:t>Complex.</a:t>
            </a:r>
            <a:endParaRPr lang="en-US" b="0" i="0" dirty="0">
              <a:solidFill>
                <a:srgbClr val="222222"/>
              </a:solidFill>
              <a:effectLst/>
              <a:latin typeface="Roboto"/>
            </a:endParaRPr>
          </a:p>
          <a:p>
            <a:pPr algn="l"/>
            <a:r>
              <a:rPr lang="en-US" b="1" i="0" dirty="0">
                <a:solidFill>
                  <a:srgbClr val="993366"/>
                </a:solidFill>
                <a:effectLst/>
                <a:latin typeface="Roboto"/>
              </a:rPr>
              <a:t>Simple Permanent Tissues :</a:t>
            </a:r>
            <a:br>
              <a:rPr lang="en-US" b="0" i="0" dirty="0">
                <a:solidFill>
                  <a:srgbClr val="222222"/>
                </a:solidFill>
                <a:effectLst/>
                <a:latin typeface="Roboto"/>
              </a:rPr>
            </a:br>
            <a:r>
              <a:rPr lang="en-US" b="0" i="0" dirty="0">
                <a:solidFill>
                  <a:srgbClr val="222222"/>
                </a:solidFill>
                <a:effectLst/>
                <a:latin typeface="Roboto"/>
              </a:rPr>
              <a:t>These tissues are made up of cells which are structurally and functionally similar. These are of </a:t>
            </a:r>
            <a:r>
              <a:rPr lang="en-US" b="1" i="0" dirty="0">
                <a:solidFill>
                  <a:srgbClr val="222222"/>
                </a:solidFill>
                <a:effectLst/>
                <a:latin typeface="Roboto"/>
              </a:rPr>
              <a:t>three types</a:t>
            </a:r>
            <a:r>
              <a:rPr lang="en-US" b="0" i="0" dirty="0">
                <a:solidFill>
                  <a:srgbClr val="222222"/>
                </a:solidFill>
                <a:effectLst/>
                <a:latin typeface="Roboto"/>
              </a:rPr>
              <a:t> –</a:t>
            </a:r>
          </a:p>
          <a:p>
            <a:pPr algn="l">
              <a:buFont typeface="+mj-lt"/>
              <a:buAutoNum type="arabicPeriod"/>
            </a:pPr>
            <a:r>
              <a:rPr lang="en-US" b="0" i="0" dirty="0">
                <a:solidFill>
                  <a:srgbClr val="222222"/>
                </a:solidFill>
                <a:effectLst/>
                <a:latin typeface="Roboto"/>
              </a:rPr>
              <a:t>Parenchyma</a:t>
            </a:r>
          </a:p>
          <a:p>
            <a:pPr algn="l">
              <a:buFont typeface="+mj-lt"/>
              <a:buAutoNum type="arabicPeriod"/>
            </a:pPr>
            <a:r>
              <a:rPr lang="en-US" b="0" i="0" dirty="0">
                <a:solidFill>
                  <a:srgbClr val="222222"/>
                </a:solidFill>
                <a:effectLst/>
                <a:latin typeface="Roboto"/>
              </a:rPr>
              <a:t>Collenchyma</a:t>
            </a:r>
          </a:p>
          <a:p>
            <a:pPr algn="l">
              <a:buFont typeface="+mj-lt"/>
              <a:buAutoNum type="arabicPeriod"/>
            </a:pPr>
            <a:r>
              <a:rPr lang="en-US" b="0" i="0" dirty="0">
                <a:solidFill>
                  <a:srgbClr val="222222"/>
                </a:solidFill>
                <a:effectLst/>
                <a:latin typeface="Roboto"/>
              </a:rPr>
              <a:t>Sclerenchyma</a:t>
            </a:r>
          </a:p>
          <a:p>
            <a:endParaRPr lang="ru-KZ" dirty="0"/>
          </a:p>
        </p:txBody>
      </p:sp>
    </p:spTree>
    <p:extLst>
      <p:ext uri="{BB962C8B-B14F-4D97-AF65-F5344CB8AC3E}">
        <p14:creationId xmlns:p14="http://schemas.microsoft.com/office/powerpoint/2010/main" val="120711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5A180-7C22-4B17-9C0B-A188E639C46F}"/>
              </a:ext>
            </a:extLst>
          </p:cNvPr>
          <p:cNvSpPr>
            <a:spLocks noGrp="1"/>
          </p:cNvSpPr>
          <p:nvPr>
            <p:ph type="title"/>
          </p:nvPr>
        </p:nvSpPr>
        <p:spPr/>
        <p:txBody>
          <a:bodyPr/>
          <a:lstStyle/>
          <a:p>
            <a:r>
              <a:rPr lang="en-US" b="1" i="0" dirty="0">
                <a:solidFill>
                  <a:srgbClr val="993366"/>
                </a:solidFill>
                <a:effectLst/>
                <a:latin typeface="Roboto"/>
              </a:rPr>
              <a:t>1. Parenchyma :</a:t>
            </a:r>
            <a:endParaRPr lang="ru-KZ" dirty="0"/>
          </a:p>
        </p:txBody>
      </p:sp>
      <p:sp>
        <p:nvSpPr>
          <p:cNvPr id="3" name="Объект 2">
            <a:extLst>
              <a:ext uri="{FF2B5EF4-FFF2-40B4-BE49-F238E27FC236}">
                <a16:creationId xmlns:a16="http://schemas.microsoft.com/office/drawing/2014/main" id="{8AB9E9B4-2609-42BE-A169-F1EBB8A0324B}"/>
              </a:ext>
            </a:extLst>
          </p:cNvPr>
          <p:cNvSpPr>
            <a:spLocks noGrp="1"/>
          </p:cNvSpPr>
          <p:nvPr>
            <p:ph idx="1"/>
          </p:nvPr>
        </p:nvSpPr>
        <p:spPr>
          <a:xfrm>
            <a:off x="6806152" y="1690688"/>
            <a:ext cx="4227136" cy="4351338"/>
          </a:xfrm>
        </p:spPr>
        <p:txBody>
          <a:bodyPr>
            <a:normAutofit fontScale="92500" lnSpcReduction="20000"/>
          </a:bodyPr>
          <a:lstStyle/>
          <a:p>
            <a:pPr algn="l">
              <a:buFont typeface="Arial" panose="020B0604020202020204" pitchFamily="34" charset="0"/>
              <a:buChar char="•"/>
            </a:pPr>
            <a:r>
              <a:rPr lang="en-US" b="0" i="0" dirty="0">
                <a:solidFill>
                  <a:srgbClr val="222222"/>
                </a:solidFill>
                <a:effectLst/>
                <a:latin typeface="Roboto"/>
              </a:rPr>
              <a:t>The parenchyma tissue is composed of living cells which are variable in thin morphology and physiology but generally having thin wall and a polyhedral shape and concern with vegetative activities of the plant.</a:t>
            </a:r>
          </a:p>
          <a:p>
            <a:pPr algn="l">
              <a:buFont typeface="Arial" panose="020B0604020202020204" pitchFamily="34" charset="0"/>
              <a:buChar char="•"/>
            </a:pPr>
            <a:r>
              <a:rPr lang="en-US" b="0" i="0" dirty="0">
                <a:solidFill>
                  <a:srgbClr val="222222"/>
                </a:solidFill>
                <a:effectLst/>
                <a:latin typeface="Roboto"/>
              </a:rPr>
              <a:t>They have inter cellular spaces between them.</a:t>
            </a:r>
          </a:p>
          <a:p>
            <a:pPr algn="l">
              <a:buFont typeface="Arial" panose="020B0604020202020204" pitchFamily="34" charset="0"/>
              <a:buChar char="•"/>
            </a:pPr>
            <a:r>
              <a:rPr lang="en-US" b="0" i="0" dirty="0">
                <a:solidFill>
                  <a:srgbClr val="222222"/>
                </a:solidFill>
                <a:effectLst/>
                <a:latin typeface="Roboto"/>
              </a:rPr>
              <a:t>They act as storage for food and water</a:t>
            </a:r>
          </a:p>
          <a:p>
            <a:endParaRPr lang="ru-KZ" dirty="0"/>
          </a:p>
        </p:txBody>
      </p:sp>
      <p:pic>
        <p:nvPicPr>
          <p:cNvPr id="5" name="Рисунок 4">
            <a:extLst>
              <a:ext uri="{FF2B5EF4-FFF2-40B4-BE49-F238E27FC236}">
                <a16:creationId xmlns:a16="http://schemas.microsoft.com/office/drawing/2014/main" id="{9B85BFA4-4835-4CEB-B268-4A62338CF261}"/>
              </a:ext>
            </a:extLst>
          </p:cNvPr>
          <p:cNvPicPr>
            <a:picLocks noChangeAspect="1"/>
          </p:cNvPicPr>
          <p:nvPr/>
        </p:nvPicPr>
        <p:blipFill rotWithShape="1">
          <a:blip r:embed="rId2"/>
          <a:srcRect l="10129" t="38720" r="36212" b="7964"/>
          <a:stretch/>
        </p:blipFill>
        <p:spPr>
          <a:xfrm>
            <a:off x="584461" y="1423447"/>
            <a:ext cx="6542203" cy="4753515"/>
          </a:xfrm>
          <a:prstGeom prst="rect">
            <a:avLst/>
          </a:prstGeom>
        </p:spPr>
      </p:pic>
    </p:spTree>
    <p:extLst>
      <p:ext uri="{BB962C8B-B14F-4D97-AF65-F5344CB8AC3E}">
        <p14:creationId xmlns:p14="http://schemas.microsoft.com/office/powerpoint/2010/main" val="28617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08B22-C63B-4DCF-86FE-94185D52E518}"/>
              </a:ext>
            </a:extLst>
          </p:cNvPr>
          <p:cNvSpPr>
            <a:spLocks noGrp="1"/>
          </p:cNvSpPr>
          <p:nvPr>
            <p:ph type="title"/>
          </p:nvPr>
        </p:nvSpPr>
        <p:spPr/>
        <p:txBody>
          <a:bodyPr/>
          <a:lstStyle/>
          <a:p>
            <a:r>
              <a:rPr lang="en-US" b="1" i="0" dirty="0">
                <a:solidFill>
                  <a:srgbClr val="993366"/>
                </a:solidFill>
                <a:effectLst/>
                <a:latin typeface="Roboto"/>
              </a:rPr>
              <a:t>Types of Parenchyma :</a:t>
            </a:r>
            <a:endParaRPr lang="ru-KZ" dirty="0"/>
          </a:p>
        </p:txBody>
      </p:sp>
      <p:sp>
        <p:nvSpPr>
          <p:cNvPr id="3" name="Объект 2">
            <a:extLst>
              <a:ext uri="{FF2B5EF4-FFF2-40B4-BE49-F238E27FC236}">
                <a16:creationId xmlns:a16="http://schemas.microsoft.com/office/drawing/2014/main" id="{59AA31BE-5672-4DEB-8901-1B16FE1C22B5}"/>
              </a:ext>
            </a:extLst>
          </p:cNvPr>
          <p:cNvSpPr>
            <a:spLocks noGrp="1"/>
          </p:cNvSpPr>
          <p:nvPr>
            <p:ph idx="1"/>
          </p:nvPr>
        </p:nvSpPr>
        <p:spPr/>
        <p:txBody>
          <a:bodyPr/>
          <a:lstStyle/>
          <a:p>
            <a:pPr algn="l">
              <a:buFont typeface="+mj-lt"/>
              <a:buAutoNum type="arabicPeriod"/>
            </a:pPr>
            <a:r>
              <a:rPr lang="en-US" b="1" i="0" dirty="0">
                <a:solidFill>
                  <a:srgbClr val="993366"/>
                </a:solidFill>
                <a:effectLst/>
                <a:latin typeface="Roboto"/>
              </a:rPr>
              <a:t>Aerenchyma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In hydrophytes, the intercellular space between cells become wide &amp; filled with air.</a:t>
            </a:r>
          </a:p>
          <a:p>
            <a:pPr marL="742950" lvl="1" indent="-285750" algn="l">
              <a:buFont typeface="+mj-lt"/>
              <a:buAutoNum type="arabicPeriod"/>
            </a:pPr>
            <a:r>
              <a:rPr lang="en-US" b="0" i="0" dirty="0">
                <a:solidFill>
                  <a:srgbClr val="222222"/>
                </a:solidFill>
                <a:effectLst/>
                <a:latin typeface="Roboto"/>
              </a:rPr>
              <a:t>Such a parenchymatous tissue having large air spaces is called Aerenchyma.</a:t>
            </a:r>
          </a:p>
          <a:p>
            <a:pPr marL="742950" lvl="1" indent="-285750" algn="l">
              <a:buFont typeface="+mj-lt"/>
              <a:buAutoNum type="arabicPeriod"/>
            </a:pPr>
            <a:r>
              <a:rPr lang="en-US" b="0" i="0" dirty="0">
                <a:solidFill>
                  <a:srgbClr val="222222"/>
                </a:solidFill>
                <a:effectLst/>
                <a:latin typeface="Roboto"/>
              </a:rPr>
              <a:t>These help in gaseous exchange and provide buoyancy to plant.</a:t>
            </a:r>
          </a:p>
          <a:p>
            <a:pPr algn="l">
              <a:buFont typeface="+mj-lt"/>
              <a:buAutoNum type="arabicPeriod"/>
            </a:pPr>
            <a:r>
              <a:rPr lang="en-US" b="1" i="0" dirty="0">
                <a:solidFill>
                  <a:srgbClr val="993366"/>
                </a:solidFill>
                <a:effectLst/>
                <a:latin typeface="Roboto"/>
              </a:rPr>
              <a:t>Chlorenchyma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When parenchyma is richly supplied with chloroplasts, it is called chlorenchyma.</a:t>
            </a:r>
          </a:p>
          <a:p>
            <a:pPr marL="742950" lvl="1" indent="-285750" algn="l">
              <a:buFont typeface="+mj-lt"/>
              <a:buAutoNum type="arabicPeriod"/>
            </a:pPr>
            <a:r>
              <a:rPr lang="en-US" b="0" i="0" dirty="0">
                <a:solidFill>
                  <a:srgbClr val="222222"/>
                </a:solidFill>
                <a:effectLst/>
                <a:latin typeface="Roboto"/>
              </a:rPr>
              <a:t>They are found in leaf mesophyll, sepals, </a:t>
            </a:r>
            <a:r>
              <a:rPr lang="en-US" b="0" i="0" dirty="0" err="1">
                <a:solidFill>
                  <a:srgbClr val="222222"/>
                </a:solidFill>
                <a:effectLst/>
                <a:latin typeface="Roboto"/>
              </a:rPr>
              <a:t>phylloclades</a:t>
            </a:r>
            <a:r>
              <a:rPr lang="en-US" b="0" i="0" dirty="0">
                <a:solidFill>
                  <a:srgbClr val="222222"/>
                </a:solidFill>
                <a:effectLst/>
                <a:latin typeface="Roboto"/>
              </a:rPr>
              <a:t>, phyllodes, cladodes etc. It is photosynthetic in function and posses chlorophyll.</a:t>
            </a:r>
          </a:p>
          <a:p>
            <a:endParaRPr lang="ru-KZ" dirty="0"/>
          </a:p>
        </p:txBody>
      </p:sp>
    </p:spTree>
    <p:extLst>
      <p:ext uri="{BB962C8B-B14F-4D97-AF65-F5344CB8AC3E}">
        <p14:creationId xmlns:p14="http://schemas.microsoft.com/office/powerpoint/2010/main" val="16154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84AD91-BFF8-4307-BFA4-E9CEB2E31EA3}"/>
              </a:ext>
            </a:extLst>
          </p:cNvPr>
          <p:cNvSpPr>
            <a:spLocks noGrp="1"/>
          </p:cNvSpPr>
          <p:nvPr>
            <p:ph type="title"/>
          </p:nvPr>
        </p:nvSpPr>
        <p:spPr/>
        <p:txBody>
          <a:bodyPr/>
          <a:lstStyle/>
          <a:p>
            <a:endParaRPr lang="ru-KZ"/>
          </a:p>
        </p:txBody>
      </p:sp>
      <p:pic>
        <p:nvPicPr>
          <p:cNvPr id="5" name="Объект 4">
            <a:extLst>
              <a:ext uri="{FF2B5EF4-FFF2-40B4-BE49-F238E27FC236}">
                <a16:creationId xmlns:a16="http://schemas.microsoft.com/office/drawing/2014/main" id="{E7D75E6D-7C8E-4AC1-9ED0-E638715B4F71}"/>
              </a:ext>
            </a:extLst>
          </p:cNvPr>
          <p:cNvPicPr>
            <a:picLocks noGrp="1" noChangeAspect="1"/>
          </p:cNvPicPr>
          <p:nvPr>
            <p:ph idx="1"/>
          </p:nvPr>
        </p:nvPicPr>
        <p:blipFill rotWithShape="1">
          <a:blip r:embed="rId2"/>
          <a:srcRect l="18966" t="28887" r="35336" b="21935"/>
          <a:stretch/>
        </p:blipFill>
        <p:spPr>
          <a:xfrm>
            <a:off x="1193505" y="789988"/>
            <a:ext cx="9421076" cy="5702887"/>
          </a:xfrm>
        </p:spPr>
      </p:pic>
    </p:spTree>
    <p:extLst>
      <p:ext uri="{BB962C8B-B14F-4D97-AF65-F5344CB8AC3E}">
        <p14:creationId xmlns:p14="http://schemas.microsoft.com/office/powerpoint/2010/main" val="213796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B83D8F-BB22-4434-BAB8-29870793E11B}"/>
              </a:ext>
            </a:extLst>
          </p:cNvPr>
          <p:cNvSpPr>
            <a:spLocks noGrp="1"/>
          </p:cNvSpPr>
          <p:nvPr>
            <p:ph type="title"/>
          </p:nvPr>
        </p:nvSpPr>
        <p:spPr/>
        <p:txBody>
          <a:bodyPr/>
          <a:lstStyle/>
          <a:p>
            <a:r>
              <a:rPr lang="en-US" b="1" i="0" dirty="0">
                <a:solidFill>
                  <a:srgbClr val="993366"/>
                </a:solidFill>
                <a:effectLst/>
                <a:latin typeface="Roboto"/>
              </a:rPr>
              <a:t>2. Collenchyma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A23762F0-D724-4F59-A4F1-6BC394AFF991}"/>
              </a:ext>
            </a:extLst>
          </p:cNvPr>
          <p:cNvSpPr>
            <a:spLocks noGrp="1"/>
          </p:cNvSpPr>
          <p:nvPr>
            <p:ph idx="1"/>
          </p:nvPr>
        </p:nvSpPr>
        <p:spPr/>
        <p:txBody>
          <a:bodyPr/>
          <a:lstStyle/>
          <a:p>
            <a:pPr algn="l">
              <a:buFont typeface="Arial" panose="020B0604020202020204" pitchFamily="34" charset="0"/>
              <a:buChar char="•"/>
            </a:pPr>
            <a:r>
              <a:rPr lang="en-US" b="0" i="0" dirty="0">
                <a:solidFill>
                  <a:srgbClr val="222222"/>
                </a:solidFill>
                <a:effectLst/>
                <a:latin typeface="Roboto"/>
              </a:rPr>
              <a:t>It was discovered and coined by </a:t>
            </a:r>
            <a:r>
              <a:rPr lang="en-US" b="0" i="0" dirty="0" err="1">
                <a:solidFill>
                  <a:srgbClr val="222222"/>
                </a:solidFill>
                <a:effectLst/>
                <a:latin typeface="Roboto"/>
              </a:rPr>
              <a:t>schleiden</a:t>
            </a:r>
            <a:r>
              <a:rPr lang="en-US" b="0" i="0" dirty="0">
                <a:solidFill>
                  <a:srgbClr val="222222"/>
                </a:solidFill>
                <a:effectLst/>
                <a:latin typeface="Roboto"/>
              </a:rPr>
              <a:t> (1839).</a:t>
            </a:r>
          </a:p>
          <a:p>
            <a:pPr algn="l">
              <a:buFont typeface="Arial" panose="020B0604020202020204" pitchFamily="34" charset="0"/>
              <a:buChar char="•"/>
            </a:pPr>
            <a:r>
              <a:rPr lang="en-US" b="0" i="0" dirty="0">
                <a:solidFill>
                  <a:srgbClr val="222222"/>
                </a:solidFill>
                <a:effectLst/>
                <a:latin typeface="Roboto"/>
              </a:rPr>
              <a:t>The cells are living with intercellular space in between the cells or junctional places filled with cellulose and pectin.</a:t>
            </a:r>
          </a:p>
          <a:p>
            <a:pPr algn="l">
              <a:buFont typeface="Arial" panose="020B0604020202020204" pitchFamily="34" charset="0"/>
              <a:buChar char="•"/>
            </a:pPr>
            <a:r>
              <a:rPr lang="en-US" b="0" i="0" dirty="0">
                <a:solidFill>
                  <a:srgbClr val="222222"/>
                </a:solidFill>
                <a:effectLst/>
                <a:latin typeface="Roboto"/>
              </a:rPr>
              <a:t>Generally they are longer than parenchyma</a:t>
            </a:r>
          </a:p>
          <a:p>
            <a:pPr algn="l">
              <a:buFont typeface="Arial" panose="020B0604020202020204" pitchFamily="34" charset="0"/>
              <a:buChar char="•"/>
            </a:pPr>
            <a:r>
              <a:rPr lang="en-US" b="0" i="0" dirty="0">
                <a:solidFill>
                  <a:srgbClr val="222222"/>
                </a:solidFill>
                <a:effectLst/>
                <a:latin typeface="Roboto"/>
              </a:rPr>
              <a:t>Usually they are known as living mechanical tissue owing to their supportive functions.</a:t>
            </a:r>
          </a:p>
          <a:p>
            <a:pPr algn="l">
              <a:buFont typeface="Arial" panose="020B0604020202020204" pitchFamily="34" charset="0"/>
              <a:buChar char="•"/>
            </a:pPr>
            <a:r>
              <a:rPr lang="en-US" b="0" i="0" dirty="0">
                <a:solidFill>
                  <a:srgbClr val="222222"/>
                </a:solidFill>
                <a:effectLst/>
                <a:latin typeface="Roboto"/>
              </a:rPr>
              <a:t>It provides flexibility and strength to young plant organ.</a:t>
            </a:r>
          </a:p>
          <a:p>
            <a:endParaRPr lang="ru-KZ" dirty="0"/>
          </a:p>
        </p:txBody>
      </p:sp>
    </p:spTree>
    <p:extLst>
      <p:ext uri="{BB962C8B-B14F-4D97-AF65-F5344CB8AC3E}">
        <p14:creationId xmlns:p14="http://schemas.microsoft.com/office/powerpoint/2010/main" val="12624078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1382</Words>
  <Application>Microsoft Office PowerPoint</Application>
  <PresentationFormat>Широкоэкранный</PresentationFormat>
  <Paragraphs>94</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Roboto</vt:lpstr>
      <vt:lpstr>Тема Office</vt:lpstr>
      <vt:lpstr>Lesson № 2 Plant tissue </vt:lpstr>
      <vt:lpstr>Презентация PowerPoint</vt:lpstr>
      <vt:lpstr>Meristematic tissue :</vt:lpstr>
      <vt:lpstr>Презентация PowerPoint</vt:lpstr>
      <vt:lpstr>Permanent Tissues :</vt:lpstr>
      <vt:lpstr>1. Parenchyma :</vt:lpstr>
      <vt:lpstr>Types of Parenchyma :</vt:lpstr>
      <vt:lpstr>Презентация PowerPoint</vt:lpstr>
      <vt:lpstr>2. Collenchyma : </vt:lpstr>
      <vt:lpstr>Презентация PowerPoint</vt:lpstr>
      <vt:lpstr>3. Sclerenchyma :</vt:lpstr>
      <vt:lpstr>Презентация PowerPoint</vt:lpstr>
      <vt:lpstr>Complex permanent tissues :</vt:lpstr>
      <vt:lpstr>Xylem :</vt:lpstr>
      <vt:lpstr>Презентация PowerPoint</vt:lpstr>
      <vt:lpstr>Phloem :</vt:lpstr>
      <vt:lpstr>Презентация PowerPoint</vt:lpstr>
      <vt:lpstr>Презентация PowerPoint</vt:lpstr>
      <vt:lpstr>Protective Tissue :</vt:lpstr>
      <vt:lpstr>1. Epidermis : </vt:lpstr>
      <vt:lpstr>2. Cork : </vt:lpstr>
      <vt:lpstr>Stomata :</vt:lpstr>
      <vt:lpstr>Opening &amp; Closing of Stomata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 2 Plant tissue </dc:title>
  <dc:creator>Алена Запарина</dc:creator>
  <cp:lastModifiedBy>Алена Запарина</cp:lastModifiedBy>
  <cp:revision>2</cp:revision>
  <dcterms:created xsi:type="dcterms:W3CDTF">2024-02-20T03:40:31Z</dcterms:created>
  <dcterms:modified xsi:type="dcterms:W3CDTF">2024-02-20T06:19:17Z</dcterms:modified>
</cp:coreProperties>
</file>